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26"/>
  </p:notesMasterIdLst>
  <p:sldIdLst>
    <p:sldId id="270" r:id="rId5"/>
    <p:sldId id="287" r:id="rId6"/>
    <p:sldId id="285" r:id="rId7"/>
    <p:sldId id="293" r:id="rId8"/>
    <p:sldId id="273" r:id="rId9"/>
    <p:sldId id="274" r:id="rId10"/>
    <p:sldId id="495" r:id="rId11"/>
    <p:sldId id="288" r:id="rId12"/>
    <p:sldId id="497" r:id="rId13"/>
    <p:sldId id="290" r:id="rId14"/>
    <p:sldId id="496" r:id="rId15"/>
    <p:sldId id="275" r:id="rId16"/>
    <p:sldId id="499" r:id="rId17"/>
    <p:sldId id="281" r:id="rId18"/>
    <p:sldId id="289" r:id="rId19"/>
    <p:sldId id="292" r:id="rId20"/>
    <p:sldId id="291" r:id="rId21"/>
    <p:sldId id="276" r:id="rId22"/>
    <p:sldId id="277" r:id="rId23"/>
    <p:sldId id="278" r:id="rId24"/>
    <p:sldId id="498" r:id="rId25"/>
  </p:sldIdLst>
  <p:sldSz cx="9144000" cy="6858000" type="screen4x3"/>
  <p:notesSz cx="6858000" cy="9144000"/>
  <p:embeddedFontLst>
    <p:embeddedFont>
      <p:font typeface="メイリオ" panose="020B0604030504040204" pitchFamily="34" charset="-128"/>
      <p:regular r:id="rId27"/>
      <p:bold r:id="rId28"/>
      <p:italic r:id="rId29"/>
      <p:boldItalic r:id="rId30"/>
    </p:embeddedFont>
    <p:embeddedFont>
      <p:font typeface="游ゴシック" panose="020B0400000000000000" pitchFamily="34" charset="-128"/>
      <p:regular r:id="rId31"/>
      <p:bold r:id="rId32"/>
    </p:embeddedFont>
    <p:embeddedFont>
      <p:font typeface="Bahnschrift Condensed" panose="020B0604020202020204" charset="0"/>
      <p:regular r:id="rId33"/>
      <p:bold r:id="rId34"/>
    </p:embeddedFont>
    <p:embeddedFont>
      <p:font typeface="Century Gothic" panose="020B0502020202020204" pitchFamily="34" charset="0"/>
      <p:regular r:id="rId35"/>
      <p:bold r:id="rId36"/>
      <p:italic r:id="rId37"/>
      <p:boldItalic r:id="rId3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803A"/>
    <a:srgbClr val="000000"/>
    <a:srgbClr val="FF7C80"/>
    <a:srgbClr val="FF9999"/>
    <a:srgbClr val="74CAEE"/>
    <a:srgbClr val="74CDF7"/>
    <a:srgbClr val="4472C4"/>
    <a:srgbClr val="FFFFFF"/>
    <a:srgbClr val="CC99F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FC0486-55EB-4372-AB75-034903BE4433}" v="260" dt="2020-03-12T04:03:10.717"/>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8" d="100"/>
          <a:sy n="108" d="100"/>
        </p:scale>
        <p:origin x="170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font" Target="fonts/font8.fntdata"/><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3.fntdata"/><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7.fntdata"/><Relationship Id="rId38"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2020/3/11</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8B1A4AD6-C6A9-4C5E-9788-5C2956ACA0A8}" type="datetime1">
              <a:rPr kumimoji="1" lang="ja-JP" altLang="en-US" smtClean="0"/>
              <a:t>2020/3/11</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0BE96CDE-FCEC-4058-B41A-998C8FCC4EBB}" type="datetime1">
              <a:rPr kumimoji="1" lang="ja-JP" altLang="en-US" smtClean="0"/>
              <a:t>2020/3/11</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656B13BB-D60E-4F0F-97CD-09689C5E4BBA}" type="datetime1">
              <a:rPr kumimoji="1" lang="ja-JP" altLang="en-US" smtClean="0"/>
              <a:t>2020/3/11</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1460AB36-C508-40AE-B247-FC9A50C8DBAB}" type="datetime1">
              <a:rPr kumimoji="1" lang="ja-JP" altLang="en-US" smtClean="0"/>
              <a:t>2020/3/11</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2020/3/11</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794118D1-0398-4067-9E1C-38DF593B8084}" type="datetime1">
              <a:rPr kumimoji="1" lang="ja-JP" altLang="en-US" smtClean="0"/>
              <a:t>2020/3/11</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BBFCC487-9278-492A-9780-752495BDFA7F}" type="datetime1">
              <a:rPr kumimoji="1" lang="ja-JP" altLang="en-US" smtClean="0"/>
              <a:t>2020/3/11</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EF5C08CC-CBF0-4394-86CE-A092A6A51B4B}" type="datetime1">
              <a:rPr kumimoji="1" lang="ja-JP" altLang="en-US" smtClean="0"/>
              <a:t>2020/3/11</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2020/3/11</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2020/3/11</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2020/3/11</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2020/3/11</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Bahnschrift Condensed"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Bahnschrift Condensed"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sv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7.png"/><Relationship Id="rId5" Type="http://schemas.microsoft.com/office/2007/relationships/hdphoto" Target="../media/hdphoto3.wdp"/><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8"/>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a:xfrm>
            <a:off x="0" y="6492875"/>
            <a:ext cx="3086100" cy="365125"/>
          </a:xfrm>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800"/>
            <a:ext cx="1082348" cy="307777"/>
          </a:xfrm>
          <a:prstGeom prst="rect">
            <a:avLst/>
          </a:prstGeom>
          <a:noFill/>
        </p:spPr>
        <p:txBody>
          <a:bodyPr wrap="none" rtlCol="0">
            <a:spAutoFit/>
          </a:bodyPr>
          <a:lstStyle/>
          <a:p>
            <a:r>
              <a:rPr kumimoji="1" lang="ja-JP" altLang="en-US" sz="1400" b="1"/>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599490953"/>
              </p:ext>
            </p:extLst>
          </p:nvPr>
        </p:nvGraphicFramePr>
        <p:xfrm>
          <a:off x="641713" y="860503"/>
          <a:ext cx="7496126" cy="4114800"/>
        </p:xfrm>
        <a:graphic>
          <a:graphicData uri="http://schemas.openxmlformats.org/drawingml/2006/table">
            <a:tbl>
              <a:tblPr firstRow="1" bandRow="1">
                <a:tableStyleId>{5C22544A-7EE6-4342-B048-85BDC9FD1C3A}</a:tableStyleId>
              </a:tblPr>
              <a:tblGrid>
                <a:gridCol w="833651">
                  <a:extLst>
                    <a:ext uri="{9D8B030D-6E8A-4147-A177-3AD203B41FA5}">
                      <a16:colId xmlns:a16="http://schemas.microsoft.com/office/drawing/2014/main" val="2274898723"/>
                    </a:ext>
                  </a:extLst>
                </a:gridCol>
                <a:gridCol w="3863123">
                  <a:extLst>
                    <a:ext uri="{9D8B030D-6E8A-4147-A177-3AD203B41FA5}">
                      <a16:colId xmlns:a16="http://schemas.microsoft.com/office/drawing/2014/main" val="3224386025"/>
                    </a:ext>
                  </a:extLst>
                </a:gridCol>
                <a:gridCol w="2799352">
                  <a:extLst>
                    <a:ext uri="{9D8B030D-6E8A-4147-A177-3AD203B41FA5}">
                      <a16:colId xmlns:a16="http://schemas.microsoft.com/office/drawing/2014/main" val="2535242023"/>
                    </a:ext>
                  </a:extLst>
                </a:gridCol>
              </a:tblGrid>
              <a:tr h="0">
                <a:tc>
                  <a:txBody>
                    <a:bodyPr/>
                    <a:lstStyle/>
                    <a:p>
                      <a:r>
                        <a:rPr kumimoji="1" lang="ja-JP" altLang="en-US" sz="800"/>
                        <a:t>更新日</a:t>
                      </a:r>
                    </a:p>
                  </a:txBody>
                  <a:tcPr/>
                </a:tc>
                <a:tc>
                  <a:txBody>
                    <a:bodyPr/>
                    <a:lstStyle/>
                    <a:p>
                      <a:r>
                        <a:rPr kumimoji="1" lang="ja-JP" altLang="en-US" sz="800"/>
                        <a:t>主な内容</a:t>
                      </a:r>
                    </a:p>
                  </a:txBody>
                  <a:tcPr/>
                </a:tc>
                <a:tc>
                  <a:txBody>
                    <a:bodyPr/>
                    <a:lstStyle/>
                    <a:p>
                      <a:r>
                        <a:rPr kumimoji="1" lang="ja-JP" altLang="en-US" sz="800"/>
                        <a:t>備考</a:t>
                      </a:r>
                    </a:p>
                  </a:txBody>
                  <a:tcPr/>
                </a:tc>
                <a:extLst>
                  <a:ext uri="{0D108BD9-81ED-4DB2-BD59-A6C34878D82A}">
                    <a16:rowId xmlns:a16="http://schemas.microsoft.com/office/drawing/2014/main" val="4185926113"/>
                  </a:ext>
                </a:extLst>
              </a:tr>
              <a:tr h="2111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a:t>2020.1.22</a:t>
                      </a:r>
                      <a:endParaRPr kumimoji="1" lang="ja-JP" altLang="en-US" sz="800"/>
                    </a:p>
                  </a:txBody>
                  <a:tcPr/>
                </a:tc>
                <a:tc>
                  <a:txBody>
                    <a:bodyPr/>
                    <a:lstStyle/>
                    <a:p>
                      <a:pPr lvl="0">
                        <a:buNone/>
                      </a:pPr>
                      <a:r>
                        <a:rPr lang="en-US" altLang="ja-JP" sz="800" b="0" dirty="0"/>
                        <a:t>p.7  </a:t>
                      </a:r>
                      <a:r>
                        <a:rPr lang="ja-JP" altLang="en-US" sz="800" b="0" dirty="0"/>
                        <a:t>アレンジについて の太字箇所を修正　</a:t>
                      </a:r>
                      <a:r>
                        <a:rPr lang="en-US" altLang="ja-JP" sz="800" b="0" dirty="0"/>
                        <a:t>(</a:t>
                      </a:r>
                      <a:r>
                        <a:rPr lang="ja-JP" altLang="en-US" sz="800" b="0" dirty="0"/>
                        <a:t>鈴木</a:t>
                      </a:r>
                      <a:r>
                        <a:rPr lang="en-US" altLang="ja-JP" sz="800" b="0" dirty="0"/>
                        <a:t>)</a:t>
                      </a:r>
                    </a:p>
                    <a:p>
                      <a:pPr marL="0" marR="0" lvl="0" indent="0" algn="l" rtl="0" eaLnBrk="1" fontAlgn="auto" latinLnBrk="0" hangingPunct="1">
                        <a:lnSpc>
                          <a:spcPct val="100000"/>
                        </a:lnSpc>
                        <a:spcBef>
                          <a:spcPts val="0"/>
                        </a:spcBef>
                        <a:spcAft>
                          <a:spcPts val="0"/>
                        </a:spcAft>
                        <a:buFontTx/>
                        <a:buNone/>
                      </a:pPr>
                      <a:r>
                        <a:rPr kumimoji="1" lang="en-US" altLang="ja-JP" sz="800" b="0" dirty="0">
                          <a:latin typeface="+mn-ea"/>
                        </a:rPr>
                        <a:t>p.8</a:t>
                      </a:r>
                      <a:r>
                        <a:rPr lang="en-US" altLang="ja-JP" sz="800" b="0" dirty="0">
                          <a:latin typeface="+mn-ea"/>
                        </a:rPr>
                        <a:t> </a:t>
                      </a:r>
                      <a:r>
                        <a:rPr kumimoji="1" lang="en-US" altLang="ja-JP" sz="800" b="0" dirty="0">
                          <a:latin typeface="+mn-ea"/>
                        </a:rPr>
                        <a:t> </a:t>
                      </a:r>
                      <a:r>
                        <a:rPr kumimoji="1" lang="ja-JP" altLang="en-US" sz="800" b="0" dirty="0">
                          <a:latin typeface="+mn-ea"/>
                        </a:rPr>
                        <a:t>お風呂の入手方法と使用期間について記載　</a:t>
                      </a:r>
                      <a:r>
                        <a:rPr lang="en-US" altLang="ja-JP" sz="800" b="0" dirty="0"/>
                        <a:t>(</a:t>
                      </a:r>
                      <a:r>
                        <a:rPr lang="ja-JP" altLang="en-US" sz="800" b="0" dirty="0"/>
                        <a:t>鈴木</a:t>
                      </a:r>
                      <a:r>
                        <a:rPr lang="en-US" altLang="ja-JP" sz="800" b="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0" dirty="0">
                          <a:latin typeface="+mn-ea"/>
                        </a:rPr>
                        <a:t>　　 サブスクリプション課金によるお風呂の増加について記載　</a:t>
                      </a:r>
                      <a:r>
                        <a:rPr lang="en-US" altLang="ja-JP" sz="800" b="0" dirty="0"/>
                        <a:t>(</a:t>
                      </a:r>
                      <a:r>
                        <a:rPr lang="ja-JP" altLang="en-US" sz="800" b="0" dirty="0"/>
                        <a:t>鈴木</a:t>
                      </a:r>
                      <a:r>
                        <a:rPr lang="en-US" altLang="ja-JP" sz="800" b="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800" b="0" dirty="0"/>
                        <a:t>p.13 </a:t>
                      </a:r>
                      <a:r>
                        <a:rPr lang="ja-JP" altLang="en-US" sz="800" b="0" dirty="0"/>
                        <a:t>お風呂選択画面のリザルトで表示するお風呂についての記載を修正　</a:t>
                      </a:r>
                      <a:r>
                        <a:rPr lang="en-US" altLang="ja-JP" sz="800" b="0" dirty="0"/>
                        <a:t>(</a:t>
                      </a:r>
                      <a:r>
                        <a:rPr lang="ja-JP" altLang="en-US" sz="800" b="0" dirty="0"/>
                        <a:t>鈴木</a:t>
                      </a:r>
                      <a:r>
                        <a:rPr lang="en-US" altLang="ja-JP" sz="800" b="0" dirty="0"/>
                        <a:t>)</a:t>
                      </a:r>
                    </a:p>
                    <a:p>
                      <a:pPr lvl="0">
                        <a:buNone/>
                      </a:pPr>
                      <a:r>
                        <a:rPr lang="en-US" altLang="ja-JP" sz="800" b="0" dirty="0"/>
                        <a:t>p.14 </a:t>
                      </a:r>
                      <a:r>
                        <a:rPr lang="ja-JP" altLang="en-US" sz="800" b="0" dirty="0"/>
                        <a:t>商品交換画面を追加　</a:t>
                      </a:r>
                      <a:r>
                        <a:rPr lang="en-US" altLang="ja-JP" sz="800" b="0" dirty="0"/>
                        <a:t>(</a:t>
                      </a:r>
                      <a:r>
                        <a:rPr lang="ja-JP" altLang="en-US" sz="800" b="0" dirty="0"/>
                        <a:t>鈴木</a:t>
                      </a:r>
                      <a:r>
                        <a:rPr lang="en-US" altLang="ja-JP" sz="800" b="0" dirty="0"/>
                        <a:t>)</a:t>
                      </a:r>
                    </a:p>
                    <a:p>
                      <a:pPr lvl="0">
                        <a:buNone/>
                      </a:pPr>
                      <a:r>
                        <a:rPr lang="ja-JP" altLang="en-US" sz="800" b="0" dirty="0"/>
                        <a:t>過去の履歴を最終ページに移動</a:t>
                      </a:r>
                      <a:endParaRPr lang="en-US" altLang="ja-JP" sz="800" b="0" dirty="0"/>
                    </a:p>
                  </a:txBody>
                  <a:tcPr/>
                </a:tc>
                <a:tc>
                  <a:txBody>
                    <a:bodyPr/>
                    <a:lstStyle/>
                    <a:p>
                      <a:endParaRPr kumimoji="1" lang="ja-JP" altLang="en-US" sz="800"/>
                    </a:p>
                  </a:txBody>
                  <a:tcPr/>
                </a:tc>
                <a:extLst>
                  <a:ext uri="{0D108BD9-81ED-4DB2-BD59-A6C34878D82A}">
                    <a16:rowId xmlns:a16="http://schemas.microsoft.com/office/drawing/2014/main" val="4167916527"/>
                  </a:ext>
                </a:extLst>
              </a:tr>
              <a:tr h="0">
                <a:tc>
                  <a:txBody>
                    <a:bodyPr/>
                    <a:lstStyle/>
                    <a:p>
                      <a:pPr lvl="0" algn="l">
                        <a:lnSpc>
                          <a:spcPct val="100000"/>
                        </a:lnSpc>
                        <a:spcBef>
                          <a:spcPts val="0"/>
                        </a:spcBef>
                        <a:spcAft>
                          <a:spcPts val="0"/>
                        </a:spcAft>
                        <a:buNone/>
                      </a:pPr>
                      <a:r>
                        <a:rPr lang="en-US" altLang="ja-JP" sz="800" b="0" i="0" u="none" strike="noStrike" noProof="0">
                          <a:latin typeface="メイリオ"/>
                          <a:ea typeface="メイリオ"/>
                        </a:rPr>
                        <a:t>2020.1.27</a:t>
                      </a:r>
                      <a:endParaRPr lang="ja-JP" sz="800" b="0" i="0" u="none" strike="noStrike" noProof="0">
                        <a:latin typeface="メイリオ"/>
                        <a:ea typeface="メイリオ"/>
                      </a:endParaRPr>
                    </a:p>
                  </a:txBody>
                  <a:tcPr/>
                </a:tc>
                <a:tc>
                  <a:txBody>
                    <a:bodyPr/>
                    <a:lstStyle/>
                    <a:p>
                      <a:pPr lvl="0" algn="l">
                        <a:lnSpc>
                          <a:spcPct val="100000"/>
                        </a:lnSpc>
                        <a:spcBef>
                          <a:spcPts val="0"/>
                        </a:spcBef>
                        <a:spcAft>
                          <a:spcPts val="0"/>
                        </a:spcAft>
                        <a:buNone/>
                      </a:pPr>
                      <a:r>
                        <a:rPr lang="en-US" altLang="ja-JP" sz="800" b="0" i="0" u="none" strike="noStrike" noProof="0">
                          <a:latin typeface="メイリオ"/>
                          <a:ea typeface="メイリオ"/>
                        </a:rPr>
                        <a:t>p.14 </a:t>
                      </a:r>
                      <a:r>
                        <a:rPr lang="ja-JP" sz="800" b="0" i="0" u="none" strike="noStrike" noProof="0">
                          <a:latin typeface="メイリオ"/>
                          <a:ea typeface="メイリオ"/>
                        </a:rPr>
                        <a:t>商品交換画面の表示物を追加　</a:t>
                      </a:r>
                      <a:r>
                        <a:rPr lang="en-US" altLang="ja-JP" sz="800" b="0" i="0" u="none" strike="noStrike" noProof="0">
                          <a:latin typeface="メイリオ"/>
                          <a:ea typeface="メイリオ"/>
                        </a:rPr>
                        <a:t>(</a:t>
                      </a:r>
                      <a:r>
                        <a:rPr lang="ja-JP" sz="800" b="0" i="0" u="none" strike="noStrike" noProof="0">
                          <a:latin typeface="メイリオ"/>
                          <a:ea typeface="メイリオ"/>
                        </a:rPr>
                        <a:t>鈴木</a:t>
                      </a:r>
                      <a:r>
                        <a:rPr lang="en-US" altLang="ja-JP" sz="800" b="0" i="0" u="none" strike="noStrike" noProof="0">
                          <a:latin typeface="メイリオ"/>
                          <a:ea typeface="メイリオ"/>
                        </a:rPr>
                        <a:t>)</a:t>
                      </a:r>
                      <a:endParaRPr lang="ja-JP" sz="800" b="0" i="0" u="none" strike="noStrike" noProof="0">
                        <a:latin typeface="メイリオ"/>
                        <a:ea typeface="メイリオ"/>
                      </a:endParaRPr>
                    </a:p>
                  </a:txBody>
                  <a:tcPr/>
                </a:tc>
                <a:tc>
                  <a:txBody>
                    <a:bodyPr/>
                    <a:lstStyle/>
                    <a:p>
                      <a:endParaRPr kumimoji="1" lang="ja-JP" altLang="en-US" sz="800"/>
                    </a:p>
                  </a:txBody>
                  <a:tcPr/>
                </a:tc>
                <a:extLst>
                  <a:ext uri="{0D108BD9-81ED-4DB2-BD59-A6C34878D82A}">
                    <a16:rowId xmlns:a16="http://schemas.microsoft.com/office/drawing/2014/main" val="22453845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800" b="0" i="0" u="none" strike="noStrike" noProof="0">
                          <a:latin typeface="メイリオ"/>
                          <a:ea typeface="メイリオ"/>
                        </a:rPr>
                        <a:t>2020.02.05</a:t>
                      </a:r>
                      <a:endParaRPr lang="ja-JP" altLang="ja-JP" sz="800" b="0" i="0" u="none" strike="noStrike" noProof="0">
                        <a:latin typeface="メイリオ"/>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800"/>
                    </a:p>
                  </a:txBody>
                  <a:tcPr/>
                </a:tc>
                <a:tc>
                  <a:txBody>
                    <a:bodyPr/>
                    <a:lstStyle/>
                    <a:p>
                      <a:r>
                        <a:rPr kumimoji="1" lang="ja-JP" altLang="en-US" sz="800"/>
                        <a:t>画面</a:t>
                      </a:r>
                      <a:r>
                        <a:rPr kumimoji="1" lang="en-US" altLang="ja-JP" sz="800"/>
                        <a:t>ID</a:t>
                      </a:r>
                      <a:r>
                        <a:rPr kumimoji="1" lang="ja-JP" altLang="en-US" sz="800"/>
                        <a:t>を更新（鈴木）</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432273792"/>
                  </a:ext>
                </a:extLst>
              </a:tr>
              <a:tr h="0">
                <a:tc>
                  <a:txBody>
                    <a:bodyPr/>
                    <a:lstStyle/>
                    <a:p>
                      <a:r>
                        <a:rPr kumimoji="1" lang="en-US" altLang="ja-JP" sz="800" dirty="0"/>
                        <a:t>2020.03.06</a:t>
                      </a:r>
                      <a:endParaRPr kumimoji="1" lang="ja-JP" altLang="en-US" sz="800" dirty="0"/>
                    </a:p>
                  </a:txBody>
                  <a:tcPr/>
                </a:tc>
                <a:tc>
                  <a:txBody>
                    <a:bodyPr/>
                    <a:lstStyle/>
                    <a:p>
                      <a:r>
                        <a:rPr kumimoji="1" lang="en-US" altLang="ja-JP" sz="800" dirty="0"/>
                        <a:t>p</a:t>
                      </a:r>
                      <a:r>
                        <a:rPr lang="en-US" altLang="ja-JP" sz="800" dirty="0"/>
                        <a:t>.11  </a:t>
                      </a:r>
                      <a:r>
                        <a:rPr lang="en-US" altLang="ja-JP" sz="800" dirty="0" err="1"/>
                        <a:t>背景についての記載を修正</a:t>
                      </a:r>
                      <a:endParaRPr lang="en-US" altLang="ja-JP" sz="800" dirty="0"/>
                    </a:p>
                    <a:p>
                      <a:pPr lvl="0">
                        <a:buNone/>
                      </a:pPr>
                      <a:r>
                        <a:rPr lang="en-US" altLang="ja-JP" sz="800" dirty="0"/>
                        <a:t>p</a:t>
                      </a:r>
                      <a:r>
                        <a:rPr kumimoji="1" lang="en-US" altLang="ja-JP" sz="800" dirty="0"/>
                        <a:t>.12</a:t>
                      </a:r>
                      <a:r>
                        <a:rPr lang="en-US" altLang="ja-JP" sz="800" dirty="0"/>
                        <a:t> </a:t>
                      </a:r>
                      <a:r>
                        <a:rPr kumimoji="1" lang="en-US" altLang="ja-JP" sz="800" dirty="0"/>
                        <a:t> </a:t>
                      </a:r>
                      <a:r>
                        <a:rPr kumimoji="1" lang="ja-JP" altLang="en-US" sz="800" dirty="0"/>
                        <a:t>編成ボタンを削除</a:t>
                      </a:r>
                      <a:endParaRPr kumimoji="1" lang="en-US" altLang="ja-JP" sz="800" dirty="0"/>
                    </a:p>
                    <a:p>
                      <a:pPr marL="0" marR="0" lvl="0" indent="0" algn="l" rtl="0" eaLnBrk="1" fontAlgn="auto" latinLnBrk="0" hangingPunct="1">
                        <a:lnSpc>
                          <a:spcPct val="100000"/>
                        </a:lnSpc>
                        <a:spcBef>
                          <a:spcPts val="0"/>
                        </a:spcBef>
                        <a:spcAft>
                          <a:spcPts val="0"/>
                        </a:spcAft>
                        <a:buFontTx/>
                        <a:buNone/>
                      </a:pPr>
                      <a:r>
                        <a:rPr kumimoji="1" lang="en-US" altLang="ja-JP" sz="800" b="0" dirty="0"/>
                        <a:t>P.12/13/15/18</a:t>
                      </a:r>
                      <a:r>
                        <a:rPr lang="en-US" altLang="ja-JP" sz="800" b="0" dirty="0"/>
                        <a:t>  </a:t>
                      </a:r>
                      <a:r>
                        <a:rPr kumimoji="1" lang="en-US" altLang="ja-JP" sz="800" b="0" dirty="0"/>
                        <a:t> </a:t>
                      </a:r>
                      <a:r>
                        <a:rPr kumimoji="1" lang="ja-JP" altLang="en-US" sz="800" b="0" dirty="0"/>
                        <a:t>背景を</a:t>
                      </a:r>
                      <a:r>
                        <a:rPr kumimoji="1" lang="en-US" altLang="ja-JP" sz="800" b="0" dirty="0"/>
                        <a:t>2D</a:t>
                      </a:r>
                      <a:r>
                        <a:rPr kumimoji="1" lang="ja-JP" altLang="en-US" sz="800" b="0" dirty="0"/>
                        <a:t>に変更</a:t>
                      </a:r>
                      <a:endParaRPr kumimoji="1" lang="en-US" altLang="ja-JP" sz="800" b="0" dirty="0"/>
                    </a:p>
                  </a:txBody>
                  <a:tcPr/>
                </a:tc>
                <a:tc>
                  <a:txBody>
                    <a:bodyPr/>
                    <a:lstStyle/>
                    <a:p>
                      <a:r>
                        <a:rPr kumimoji="1" lang="ja-JP" altLang="en-US" sz="800" dirty="0"/>
                        <a:t>更新者：鈴木</a:t>
                      </a:r>
                      <a:endParaRPr kumimoji="1" lang="en-US" altLang="ja-JP" sz="800" dirty="0"/>
                    </a:p>
                  </a:txBody>
                  <a:tcPr/>
                </a:tc>
                <a:extLst>
                  <a:ext uri="{0D108BD9-81ED-4DB2-BD59-A6C34878D82A}">
                    <a16:rowId xmlns:a16="http://schemas.microsoft.com/office/drawing/2014/main" val="2172877438"/>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t>2020.03.10</a:t>
                      </a:r>
                      <a:endParaRPr kumimoji="1" lang="ja-JP" altLang="en-US" sz="800" dirty="0"/>
                    </a:p>
                    <a:p>
                      <a:endParaRPr kumimoji="1" lang="ja-JP" altLang="en-US" sz="800" dirty="0"/>
                    </a:p>
                  </a:txBody>
                  <a:tcPr/>
                </a:tc>
                <a:tc>
                  <a:txBody>
                    <a:bodyPr/>
                    <a:lstStyle/>
                    <a:p>
                      <a:r>
                        <a:rPr kumimoji="1" lang="ja-JP" altLang="en-US" sz="800" b="0" dirty="0"/>
                        <a:t>画面を制作済みのものに差し替え</a:t>
                      </a:r>
                      <a:endParaRPr kumimoji="1" lang="en-US" altLang="ja-JP" sz="800" b="0" dirty="0"/>
                    </a:p>
                  </a:txBody>
                  <a:tcPr/>
                </a:tc>
                <a:tc>
                  <a:txBody>
                    <a:bodyPr/>
                    <a:lstStyle/>
                    <a:p>
                      <a:r>
                        <a:rPr kumimoji="1" lang="ja-JP" altLang="en-US" sz="800" dirty="0"/>
                        <a:t>更新者：鈴木</a:t>
                      </a:r>
                      <a:endParaRPr kumimoji="1" lang="en-US" altLang="ja-JP" sz="800" dirty="0"/>
                    </a:p>
                    <a:p>
                      <a:endParaRPr kumimoji="1" lang="en-US" altLang="ja-JP" sz="800" dirty="0"/>
                    </a:p>
                  </a:txBody>
                  <a:tcPr/>
                </a:tc>
                <a:extLst>
                  <a:ext uri="{0D108BD9-81ED-4DB2-BD59-A6C34878D82A}">
                    <a16:rowId xmlns:a16="http://schemas.microsoft.com/office/drawing/2014/main" val="36886615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t>2020.03.12</a:t>
                      </a:r>
                      <a:endParaRPr kumimoji="1" lang="ja-JP" altLang="en-US" sz="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t>p.13  No.4</a:t>
                      </a:r>
                      <a:r>
                        <a:rPr kumimoji="1" lang="ja-JP" altLang="en-US" sz="800" dirty="0"/>
                        <a:t>の項目説明を修正</a:t>
                      </a:r>
                      <a:endParaRPr kumimoji="1" lang="en-US" altLang="ja-JP" sz="8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t>         </a:t>
                      </a:r>
                      <a:r>
                        <a:rPr kumimoji="1" lang="ja-JP" altLang="en-US" sz="800" dirty="0"/>
                        <a:t>補足の</a:t>
                      </a:r>
                      <a:r>
                        <a:rPr lang="ja-JP" altLang="en-US" sz="800" b="0" dirty="0"/>
                        <a:t>太字箇所を追記</a:t>
                      </a:r>
                      <a:endParaRPr lang="en-US" altLang="ja-JP" sz="8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dirty="0"/>
                        <a:t>更新者：鈴木</a:t>
                      </a:r>
                      <a:endParaRPr kumimoji="1" lang="en-US" altLang="ja-JP" sz="800" dirty="0"/>
                    </a:p>
                    <a:p>
                      <a:endParaRPr kumimoji="1" lang="en-US" altLang="ja-JP" sz="800" dirty="0"/>
                    </a:p>
                  </a:txBody>
                  <a:tcPr/>
                </a:tc>
                <a:extLst>
                  <a:ext uri="{0D108BD9-81ED-4DB2-BD59-A6C34878D82A}">
                    <a16:rowId xmlns:a16="http://schemas.microsoft.com/office/drawing/2014/main" val="90729599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800"/>
                    </a:p>
                  </a:txBody>
                  <a:tcPr/>
                </a:tc>
                <a:tc>
                  <a:txBody>
                    <a:bodyPr/>
                    <a:lstStyle/>
                    <a:p>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104444605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800"/>
                    </a:p>
                  </a:txBody>
                  <a:tcPr/>
                </a:tc>
                <a:tc>
                  <a:txBody>
                    <a:bodyPr/>
                    <a:lstStyle/>
                    <a:p>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32554421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800"/>
                    </a:p>
                  </a:txBody>
                  <a:tcPr/>
                </a:tc>
                <a:tc>
                  <a:txBody>
                    <a:bodyPr/>
                    <a:lstStyle/>
                    <a:p>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3544717456"/>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8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800" b="0"/>
                    </a:p>
                  </a:txBody>
                  <a:tcPr/>
                </a:tc>
                <a:tc>
                  <a:txBody>
                    <a:bodyPr/>
                    <a:lstStyle/>
                    <a:p>
                      <a:endParaRPr kumimoji="1" lang="en-US" altLang="ja-JP" sz="800" b="0"/>
                    </a:p>
                    <a:p>
                      <a:endParaRPr kumimoji="1" lang="en-US" altLang="ja-JP" sz="800" b="0"/>
                    </a:p>
                  </a:txBody>
                  <a:tcPr/>
                </a:tc>
                <a:extLst>
                  <a:ext uri="{0D108BD9-81ED-4DB2-BD59-A6C34878D82A}">
                    <a16:rowId xmlns:a16="http://schemas.microsoft.com/office/drawing/2014/main" val="165098031"/>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800"/>
                    </a:p>
                  </a:txBody>
                  <a:tcPr/>
                </a:tc>
                <a:tc>
                  <a:txBody>
                    <a:bodyPr/>
                    <a:lstStyle/>
                    <a:p>
                      <a:endParaRPr kumimoji="1" lang="en-US" altLang="ja-JP" sz="800" b="0"/>
                    </a:p>
                  </a:txBody>
                  <a:tcPr/>
                </a:tc>
                <a:tc>
                  <a:txBody>
                    <a:bodyPr/>
                    <a:lstStyle/>
                    <a:p>
                      <a:endParaRPr kumimoji="1" lang="en-US" altLang="ja-JP" sz="800"/>
                    </a:p>
                  </a:txBody>
                  <a:tcPr/>
                </a:tc>
                <a:extLst>
                  <a:ext uri="{0D108BD9-81ED-4DB2-BD59-A6C34878D82A}">
                    <a16:rowId xmlns:a16="http://schemas.microsoft.com/office/drawing/2014/main" val="1381052186"/>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800"/>
                    </a:p>
                  </a:txBody>
                  <a:tcPr/>
                </a:tc>
                <a:tc>
                  <a:txBody>
                    <a:bodyPr/>
                    <a:lstStyle/>
                    <a:p>
                      <a:endParaRPr lang="ja-JP" altLang="en-US" sz="800" b="0"/>
                    </a:p>
                  </a:txBody>
                  <a:tcPr/>
                </a:tc>
                <a:tc>
                  <a:txBody>
                    <a:bodyPr/>
                    <a:lstStyle/>
                    <a:p>
                      <a:endParaRPr kumimoji="1" lang="en-US" altLang="ja-JP" sz="800" dirty="0"/>
                    </a:p>
                  </a:txBody>
                  <a:tcPr/>
                </a:tc>
                <a:extLst>
                  <a:ext uri="{0D108BD9-81ED-4DB2-BD59-A6C34878D82A}">
                    <a16:rowId xmlns:a16="http://schemas.microsoft.com/office/drawing/2014/main" val="4286408072"/>
                  </a:ext>
                </a:extLst>
              </a:tr>
            </a:tbl>
          </a:graphicData>
        </a:graphic>
      </p:graphicFrame>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図 25">
            <a:extLst>
              <a:ext uri="{FF2B5EF4-FFF2-40B4-BE49-F238E27FC236}">
                <a16:creationId xmlns:a16="http://schemas.microsoft.com/office/drawing/2014/main" id="{50E7601D-399F-4120-9B17-05C678BABDE1}"/>
              </a:ext>
            </a:extLst>
          </p:cNvPr>
          <p:cNvPicPr>
            <a:picLocks noChangeAspect="1"/>
          </p:cNvPicPr>
          <p:nvPr/>
        </p:nvPicPr>
        <p:blipFill>
          <a:blip r:embed="rId2"/>
          <a:stretch>
            <a:fillRect/>
          </a:stretch>
        </p:blipFill>
        <p:spPr>
          <a:xfrm>
            <a:off x="818169" y="1507670"/>
            <a:ext cx="1282926" cy="2296732"/>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698175" cy="307777"/>
          </a:xfrm>
          <a:prstGeom prst="rect">
            <a:avLst/>
          </a:prstGeom>
          <a:noFill/>
        </p:spPr>
        <p:txBody>
          <a:bodyPr wrap="none" rtlCol="0">
            <a:spAutoFit/>
          </a:bodyPr>
          <a:lstStyle/>
          <a:p>
            <a:r>
              <a:rPr kumimoji="1" lang="ja-JP" altLang="en-US" sz="1400" b="1" dirty="0">
                <a:latin typeface="+mn-ea"/>
              </a:rPr>
              <a:t>●お風呂確認用の演出について</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10</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24" name="テキスト ボックス 23">
            <a:extLst>
              <a:ext uri="{FF2B5EF4-FFF2-40B4-BE49-F238E27FC236}">
                <a16:creationId xmlns:a16="http://schemas.microsoft.com/office/drawing/2014/main" id="{8973A242-0EF2-4517-8424-C57AA6C7C64C}"/>
              </a:ext>
            </a:extLst>
          </p:cNvPr>
          <p:cNvSpPr txBox="1"/>
          <p:nvPr/>
        </p:nvSpPr>
        <p:spPr>
          <a:xfrm>
            <a:off x="591845" y="856101"/>
            <a:ext cx="5827236" cy="261610"/>
          </a:xfrm>
          <a:prstGeom prst="rect">
            <a:avLst/>
          </a:prstGeom>
          <a:noFill/>
        </p:spPr>
        <p:txBody>
          <a:bodyPr wrap="none" rtlCol="0">
            <a:spAutoFit/>
          </a:bodyPr>
          <a:lstStyle/>
          <a:p>
            <a:r>
              <a:rPr kumimoji="1" lang="ja-JP" altLang="en-US" sz="1100">
                <a:latin typeface="+mn-ea"/>
              </a:rPr>
              <a:t>お風呂のインフォメーションボタンをタップすると以下のフローのような演出を行う。</a:t>
            </a:r>
            <a:endParaRPr kumimoji="1" lang="en-US" altLang="ja-JP" sz="1100">
              <a:latin typeface="+mn-ea"/>
            </a:endParaRPr>
          </a:p>
        </p:txBody>
      </p:sp>
      <p:sp>
        <p:nvSpPr>
          <p:cNvPr id="21" name="テキスト ボックス 20">
            <a:extLst>
              <a:ext uri="{FF2B5EF4-FFF2-40B4-BE49-F238E27FC236}">
                <a16:creationId xmlns:a16="http://schemas.microsoft.com/office/drawing/2014/main" id="{9CF3B5BE-615B-4612-8805-DAA0F1C15BA9}"/>
              </a:ext>
            </a:extLst>
          </p:cNvPr>
          <p:cNvSpPr txBox="1"/>
          <p:nvPr/>
        </p:nvSpPr>
        <p:spPr>
          <a:xfrm>
            <a:off x="778614" y="1191374"/>
            <a:ext cx="902811" cy="307777"/>
          </a:xfrm>
          <a:prstGeom prst="rect">
            <a:avLst/>
          </a:prstGeom>
          <a:noFill/>
        </p:spPr>
        <p:txBody>
          <a:bodyPr wrap="none" rtlCol="0">
            <a:spAutoFit/>
          </a:bodyPr>
          <a:lstStyle/>
          <a:p>
            <a:r>
              <a:rPr kumimoji="1" lang="ja-JP" altLang="en-US" sz="1400" b="1">
                <a:latin typeface="+mn-ea"/>
              </a:rPr>
              <a:t>・フロー</a:t>
            </a:r>
            <a:endParaRPr kumimoji="1" lang="en-US" altLang="ja-JP" sz="1400" b="1">
              <a:latin typeface="+mn-ea"/>
            </a:endParaRPr>
          </a:p>
        </p:txBody>
      </p:sp>
      <p:cxnSp>
        <p:nvCxnSpPr>
          <p:cNvPr id="3" name="直線矢印コネクタ 2">
            <a:extLst>
              <a:ext uri="{FF2B5EF4-FFF2-40B4-BE49-F238E27FC236}">
                <a16:creationId xmlns:a16="http://schemas.microsoft.com/office/drawing/2014/main" id="{3E87197B-F30E-4D05-B497-16AF3AAC2AEC}"/>
              </a:ext>
            </a:extLst>
          </p:cNvPr>
          <p:cNvCxnSpPr>
            <a:cxnSpLocks/>
            <a:endCxn id="70" idx="1"/>
          </p:cNvCxnSpPr>
          <p:nvPr/>
        </p:nvCxnSpPr>
        <p:spPr>
          <a:xfrm flipV="1">
            <a:off x="2141025" y="2675847"/>
            <a:ext cx="559187" cy="95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AE430B9F-CB1A-4BC0-91AF-22722A99939B}"/>
              </a:ext>
            </a:extLst>
          </p:cNvPr>
          <p:cNvCxnSpPr>
            <a:cxnSpLocks/>
            <a:stCxn id="70" idx="3"/>
            <a:endCxn id="66" idx="1"/>
          </p:cNvCxnSpPr>
          <p:nvPr/>
        </p:nvCxnSpPr>
        <p:spPr>
          <a:xfrm flipV="1">
            <a:off x="4011387" y="2668534"/>
            <a:ext cx="614183" cy="73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29F9CA83-0593-40F2-A57B-E8CB12AFA005}"/>
              </a:ext>
            </a:extLst>
          </p:cNvPr>
          <p:cNvSpPr txBox="1"/>
          <p:nvPr/>
        </p:nvSpPr>
        <p:spPr>
          <a:xfrm>
            <a:off x="633522" y="3852543"/>
            <a:ext cx="1595309" cy="400110"/>
          </a:xfrm>
          <a:prstGeom prst="rect">
            <a:avLst/>
          </a:prstGeom>
          <a:noFill/>
        </p:spPr>
        <p:txBody>
          <a:bodyPr wrap="none" rtlCol="0">
            <a:spAutoFit/>
          </a:bodyPr>
          <a:lstStyle/>
          <a:p>
            <a:pPr algn="ctr"/>
            <a:r>
              <a:rPr kumimoji="1" lang="en-US" altLang="ja-JP" sz="1000" b="1">
                <a:latin typeface="+mj-ea"/>
              </a:rPr>
              <a:t>sp120 </a:t>
            </a:r>
          </a:p>
          <a:p>
            <a:pPr algn="ctr"/>
            <a:r>
              <a:rPr kumimoji="1" lang="ja-JP" altLang="en-US" sz="1000" b="1"/>
              <a:t>ほかほかお風呂選択画面</a:t>
            </a:r>
            <a:endParaRPr kumimoji="1" lang="en-US" altLang="ja-JP" sz="1000" b="1"/>
          </a:p>
        </p:txBody>
      </p:sp>
      <p:sp>
        <p:nvSpPr>
          <p:cNvPr id="54" name="テキスト ボックス 53">
            <a:extLst>
              <a:ext uri="{FF2B5EF4-FFF2-40B4-BE49-F238E27FC236}">
                <a16:creationId xmlns:a16="http://schemas.microsoft.com/office/drawing/2014/main" id="{9AF2E065-5DCE-4E20-B1C1-F88E9FA171EF}"/>
              </a:ext>
            </a:extLst>
          </p:cNvPr>
          <p:cNvSpPr txBox="1"/>
          <p:nvPr/>
        </p:nvSpPr>
        <p:spPr>
          <a:xfrm>
            <a:off x="2423540" y="3856760"/>
            <a:ext cx="1895904" cy="553998"/>
          </a:xfrm>
          <a:prstGeom prst="rect">
            <a:avLst/>
          </a:prstGeom>
          <a:noFill/>
        </p:spPr>
        <p:txBody>
          <a:bodyPr wrap="square" rtlCol="0">
            <a:spAutoFit/>
          </a:bodyPr>
          <a:lstStyle/>
          <a:p>
            <a:pPr algn="ctr"/>
            <a:r>
              <a:rPr kumimoji="1" lang="en-US" altLang="ja-JP" sz="1000" b="1" dirty="0">
                <a:latin typeface="+mj-ea"/>
              </a:rPr>
              <a:t>sp170 </a:t>
            </a:r>
            <a:r>
              <a:rPr kumimoji="1" lang="ja-JP" altLang="en-US" sz="1000" b="1" dirty="0"/>
              <a:t>お風呂演出開始画面</a:t>
            </a:r>
            <a:endParaRPr kumimoji="1" lang="en-US" altLang="ja-JP" sz="1000" b="1" dirty="0"/>
          </a:p>
          <a:p>
            <a:pPr algn="ctr"/>
            <a:r>
              <a:rPr kumimoji="1" lang="ja-JP" altLang="en-US" sz="1000" dirty="0">
                <a:latin typeface="+mn-ea"/>
              </a:rPr>
              <a:t>お風呂を右からへ左へ映す</a:t>
            </a:r>
            <a:endParaRPr kumimoji="1" lang="en-US" altLang="ja-JP" sz="1000" dirty="0">
              <a:latin typeface="+mn-ea"/>
            </a:endParaRPr>
          </a:p>
          <a:p>
            <a:pPr algn="ctr"/>
            <a:r>
              <a:rPr kumimoji="1" lang="ja-JP" altLang="en-US" sz="1000" dirty="0">
                <a:latin typeface="+mn-ea"/>
              </a:rPr>
              <a:t>下の画面ようなイメージ</a:t>
            </a:r>
            <a:endParaRPr kumimoji="1" lang="en-US" altLang="ja-JP" sz="1000" dirty="0">
              <a:latin typeface="+mn-ea"/>
            </a:endParaRPr>
          </a:p>
        </p:txBody>
      </p:sp>
      <p:pic>
        <p:nvPicPr>
          <p:cNvPr id="55" name="図 54" descr="グリーン, 座る, 閉じる, 食品 が含まれている画像&#10;&#10;自動的に生成された説明">
            <a:extLst>
              <a:ext uri="{FF2B5EF4-FFF2-40B4-BE49-F238E27FC236}">
                <a16:creationId xmlns:a16="http://schemas.microsoft.com/office/drawing/2014/main" id="{1324562A-1F75-41C5-A404-6D641D0DE7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3581" y="4654078"/>
            <a:ext cx="1099976" cy="1970429"/>
          </a:xfrm>
          <a:prstGeom prst="rect">
            <a:avLst/>
          </a:prstGeom>
        </p:spPr>
      </p:pic>
      <p:pic>
        <p:nvPicPr>
          <p:cNvPr id="57" name="図 56" descr="ケーキ, 座る, グリーン, テーブル が含まれている画像&#10;&#10;自動的に生成された説明">
            <a:extLst>
              <a:ext uri="{FF2B5EF4-FFF2-40B4-BE49-F238E27FC236}">
                <a16:creationId xmlns:a16="http://schemas.microsoft.com/office/drawing/2014/main" id="{28E71AD3-D5BA-49DA-82D3-F175E9F315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1194" y="4654078"/>
            <a:ext cx="1101442" cy="1970429"/>
          </a:xfrm>
          <a:prstGeom prst="rect">
            <a:avLst/>
          </a:prstGeom>
        </p:spPr>
      </p:pic>
      <p:pic>
        <p:nvPicPr>
          <p:cNvPr id="59" name="図 58" descr="ケーキ, 座る, 閉じる, グリーン が含まれている画像&#10;&#10;自動的に生成された説明">
            <a:extLst>
              <a:ext uri="{FF2B5EF4-FFF2-40B4-BE49-F238E27FC236}">
                <a16:creationId xmlns:a16="http://schemas.microsoft.com/office/drawing/2014/main" id="{16BD62C7-8CC9-49B1-BD92-86AD6D7C83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9297" y="4654078"/>
            <a:ext cx="1097810" cy="1970429"/>
          </a:xfrm>
          <a:prstGeom prst="rect">
            <a:avLst/>
          </a:prstGeom>
        </p:spPr>
      </p:pic>
      <p:cxnSp>
        <p:nvCxnSpPr>
          <p:cNvPr id="63" name="直線矢印コネクタ 62">
            <a:extLst>
              <a:ext uri="{FF2B5EF4-FFF2-40B4-BE49-F238E27FC236}">
                <a16:creationId xmlns:a16="http://schemas.microsoft.com/office/drawing/2014/main" id="{818F20C9-4340-4B34-94E0-BA6BA37ECEB2}"/>
              </a:ext>
            </a:extLst>
          </p:cNvPr>
          <p:cNvCxnSpPr>
            <a:stCxn id="59" idx="3"/>
            <a:endCxn id="57" idx="1"/>
          </p:cNvCxnSpPr>
          <p:nvPr/>
        </p:nvCxnSpPr>
        <p:spPr>
          <a:xfrm>
            <a:off x="3947107" y="5639293"/>
            <a:ext cx="54408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矢印コネクタ 64">
            <a:extLst>
              <a:ext uri="{FF2B5EF4-FFF2-40B4-BE49-F238E27FC236}">
                <a16:creationId xmlns:a16="http://schemas.microsoft.com/office/drawing/2014/main" id="{8234A02B-8DEE-43AE-88A1-98ACF4950696}"/>
              </a:ext>
            </a:extLst>
          </p:cNvPr>
          <p:cNvCxnSpPr>
            <a:stCxn id="57" idx="3"/>
            <a:endCxn id="55" idx="1"/>
          </p:cNvCxnSpPr>
          <p:nvPr/>
        </p:nvCxnSpPr>
        <p:spPr>
          <a:xfrm>
            <a:off x="5592636" y="5639293"/>
            <a:ext cx="5209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0" name="図 69" descr="ケーキ, 座る, 閉じる, グリーン が含まれている画像&#10;&#10;自動的に生成された説明">
            <a:extLst>
              <a:ext uri="{FF2B5EF4-FFF2-40B4-BE49-F238E27FC236}">
                <a16:creationId xmlns:a16="http://schemas.microsoft.com/office/drawing/2014/main" id="{3F8370F0-3CFD-4008-8FF8-B813A00534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0212" y="1499151"/>
            <a:ext cx="1311175" cy="2353392"/>
          </a:xfrm>
          <a:prstGeom prst="rect">
            <a:avLst/>
          </a:prstGeom>
        </p:spPr>
      </p:pic>
      <p:pic>
        <p:nvPicPr>
          <p:cNvPr id="66" name="図 65">
            <a:extLst>
              <a:ext uri="{FF2B5EF4-FFF2-40B4-BE49-F238E27FC236}">
                <a16:creationId xmlns:a16="http://schemas.microsoft.com/office/drawing/2014/main" id="{D93DD564-6E73-462B-8BF1-43B7678B9778}"/>
              </a:ext>
            </a:extLst>
          </p:cNvPr>
          <p:cNvPicPr>
            <a:picLocks noChangeAspect="1"/>
          </p:cNvPicPr>
          <p:nvPr/>
        </p:nvPicPr>
        <p:blipFill>
          <a:blip r:embed="rId6"/>
          <a:stretch>
            <a:fillRect/>
          </a:stretch>
        </p:blipFill>
        <p:spPr>
          <a:xfrm>
            <a:off x="4625570" y="1491838"/>
            <a:ext cx="1312557" cy="2353392"/>
          </a:xfrm>
          <a:prstGeom prst="rect">
            <a:avLst/>
          </a:prstGeom>
        </p:spPr>
      </p:pic>
      <p:sp>
        <p:nvSpPr>
          <p:cNvPr id="71" name="テキスト ボックス 70">
            <a:extLst>
              <a:ext uri="{FF2B5EF4-FFF2-40B4-BE49-F238E27FC236}">
                <a16:creationId xmlns:a16="http://schemas.microsoft.com/office/drawing/2014/main" id="{FBCE20F4-E8F1-4D20-820C-97108BDD6D40}"/>
              </a:ext>
            </a:extLst>
          </p:cNvPr>
          <p:cNvSpPr txBox="1"/>
          <p:nvPr/>
        </p:nvSpPr>
        <p:spPr>
          <a:xfrm>
            <a:off x="4310812" y="3852543"/>
            <a:ext cx="2108269" cy="400110"/>
          </a:xfrm>
          <a:prstGeom prst="rect">
            <a:avLst/>
          </a:prstGeom>
          <a:noFill/>
        </p:spPr>
        <p:txBody>
          <a:bodyPr wrap="none" rtlCol="0">
            <a:spAutoFit/>
          </a:bodyPr>
          <a:lstStyle/>
          <a:p>
            <a:pPr algn="ctr"/>
            <a:r>
              <a:rPr kumimoji="1" lang="en-US" altLang="ja-JP" sz="1000" b="1">
                <a:latin typeface="+mj-ea"/>
              </a:rPr>
              <a:t>sp180 </a:t>
            </a:r>
            <a:r>
              <a:rPr kumimoji="1" lang="ja-JP" altLang="en-US" sz="1000" b="1"/>
              <a:t>お風呂演出終了画面</a:t>
            </a:r>
            <a:endParaRPr kumimoji="1" lang="en-US" altLang="ja-JP" sz="1000" b="1"/>
          </a:p>
          <a:p>
            <a:pPr algn="ctr"/>
            <a:r>
              <a:rPr kumimoji="1" lang="ja-JP" altLang="en-US" sz="1000">
                <a:latin typeface="+mn-ea"/>
              </a:rPr>
              <a:t>お風呂の名前を画面に表示させる</a:t>
            </a:r>
            <a:endParaRPr kumimoji="1" lang="en-US" altLang="ja-JP" sz="1000">
              <a:latin typeface="+mn-ea"/>
            </a:endParaRPr>
          </a:p>
        </p:txBody>
      </p:sp>
      <p:sp>
        <p:nvSpPr>
          <p:cNvPr id="75" name="テキスト ボックス 74">
            <a:extLst>
              <a:ext uri="{FF2B5EF4-FFF2-40B4-BE49-F238E27FC236}">
                <a16:creationId xmlns:a16="http://schemas.microsoft.com/office/drawing/2014/main" id="{4076902B-2699-4C79-BBB9-5BC756F743C3}"/>
              </a:ext>
            </a:extLst>
          </p:cNvPr>
          <p:cNvSpPr txBox="1"/>
          <p:nvPr/>
        </p:nvSpPr>
        <p:spPr>
          <a:xfrm>
            <a:off x="5938127" y="1829549"/>
            <a:ext cx="1494320" cy="430887"/>
          </a:xfrm>
          <a:prstGeom prst="rect">
            <a:avLst/>
          </a:prstGeom>
          <a:noFill/>
        </p:spPr>
        <p:txBody>
          <a:bodyPr wrap="none" rtlCol="0">
            <a:spAutoFit/>
          </a:bodyPr>
          <a:lstStyle/>
          <a:p>
            <a:r>
              <a:rPr kumimoji="1" lang="en-US" altLang="ja-JP" sz="1100">
                <a:latin typeface="+mn-ea"/>
              </a:rPr>
              <a:t>※SKIP</a:t>
            </a:r>
            <a:r>
              <a:rPr kumimoji="1" lang="ja-JP" altLang="en-US" sz="1100">
                <a:latin typeface="+mn-ea"/>
              </a:rPr>
              <a:t>ボタンはあり</a:t>
            </a:r>
            <a:endParaRPr kumimoji="1" lang="en-US" altLang="ja-JP" sz="1100">
              <a:latin typeface="+mn-ea"/>
            </a:endParaRPr>
          </a:p>
          <a:p>
            <a:r>
              <a:rPr kumimoji="1" lang="en-US" altLang="ja-JP" sz="1100">
                <a:latin typeface="+mn-ea"/>
              </a:rPr>
              <a:t>※</a:t>
            </a:r>
            <a:r>
              <a:rPr kumimoji="1" lang="ja-JP" altLang="en-US" sz="1100">
                <a:latin typeface="+mn-ea"/>
              </a:rPr>
              <a:t>タイマーは無し</a:t>
            </a:r>
            <a:endParaRPr kumimoji="1" lang="en-US" altLang="ja-JP" sz="1100">
              <a:latin typeface="+mn-ea"/>
            </a:endParaRPr>
          </a:p>
        </p:txBody>
      </p:sp>
      <p:sp>
        <p:nvSpPr>
          <p:cNvPr id="97" name="テキスト ボックス 96">
            <a:extLst>
              <a:ext uri="{FF2B5EF4-FFF2-40B4-BE49-F238E27FC236}">
                <a16:creationId xmlns:a16="http://schemas.microsoft.com/office/drawing/2014/main" id="{A4846615-A802-4A69-BD2E-069161941273}"/>
              </a:ext>
            </a:extLst>
          </p:cNvPr>
          <p:cNvSpPr txBox="1"/>
          <p:nvPr/>
        </p:nvSpPr>
        <p:spPr>
          <a:xfrm>
            <a:off x="2081058" y="2399698"/>
            <a:ext cx="360427" cy="246221"/>
          </a:xfrm>
          <a:prstGeom prst="rect">
            <a:avLst/>
          </a:prstGeom>
          <a:noFill/>
        </p:spPr>
        <p:txBody>
          <a:bodyPr wrap="square" rtlCol="0">
            <a:spAutoFit/>
          </a:bodyPr>
          <a:lstStyle/>
          <a:p>
            <a:r>
              <a:rPr kumimoji="1" lang="en-US" altLang="ja-JP" sz="1000">
                <a:latin typeface="+mn-ea"/>
              </a:rPr>
              <a:t>FO</a:t>
            </a:r>
            <a:endParaRPr kumimoji="1" lang="ja-JP" altLang="en-US" sz="1000">
              <a:latin typeface="+mn-ea"/>
            </a:endParaRPr>
          </a:p>
        </p:txBody>
      </p:sp>
      <p:sp>
        <p:nvSpPr>
          <p:cNvPr id="98" name="正方形/長方形 97">
            <a:extLst>
              <a:ext uri="{FF2B5EF4-FFF2-40B4-BE49-F238E27FC236}">
                <a16:creationId xmlns:a16="http://schemas.microsoft.com/office/drawing/2014/main" id="{21BF8331-2508-4640-A880-67735276D7BE}"/>
              </a:ext>
            </a:extLst>
          </p:cNvPr>
          <p:cNvSpPr/>
          <p:nvPr/>
        </p:nvSpPr>
        <p:spPr>
          <a:xfrm>
            <a:off x="2422435" y="2406040"/>
            <a:ext cx="309700" cy="246221"/>
          </a:xfrm>
          <a:prstGeom prst="rect">
            <a:avLst/>
          </a:prstGeom>
        </p:spPr>
        <p:txBody>
          <a:bodyPr wrap="none">
            <a:spAutoFit/>
          </a:bodyPr>
          <a:lstStyle/>
          <a:p>
            <a:r>
              <a:rPr kumimoji="1" lang="en-US" altLang="ja-JP" sz="1000">
                <a:latin typeface="+mn-ea"/>
              </a:rPr>
              <a:t>FI</a:t>
            </a:r>
            <a:endParaRPr lang="ja-JP" altLang="en-US" sz="1000">
              <a:latin typeface="+mn-ea"/>
            </a:endParaRPr>
          </a:p>
        </p:txBody>
      </p:sp>
      <p:sp>
        <p:nvSpPr>
          <p:cNvPr id="99" name="テキスト ボックス 98">
            <a:extLst>
              <a:ext uri="{FF2B5EF4-FFF2-40B4-BE49-F238E27FC236}">
                <a16:creationId xmlns:a16="http://schemas.microsoft.com/office/drawing/2014/main" id="{C1F5DDF5-9824-4709-B158-62E5774827AD}"/>
              </a:ext>
            </a:extLst>
          </p:cNvPr>
          <p:cNvSpPr txBox="1"/>
          <p:nvPr/>
        </p:nvSpPr>
        <p:spPr>
          <a:xfrm>
            <a:off x="3959017" y="2415971"/>
            <a:ext cx="360427" cy="246221"/>
          </a:xfrm>
          <a:prstGeom prst="rect">
            <a:avLst/>
          </a:prstGeom>
          <a:noFill/>
        </p:spPr>
        <p:txBody>
          <a:bodyPr wrap="square" rtlCol="0">
            <a:spAutoFit/>
          </a:bodyPr>
          <a:lstStyle/>
          <a:p>
            <a:r>
              <a:rPr kumimoji="1" lang="en-US" altLang="ja-JP" sz="1000">
                <a:latin typeface="+mn-ea"/>
              </a:rPr>
              <a:t>FO</a:t>
            </a:r>
            <a:endParaRPr kumimoji="1" lang="ja-JP" altLang="en-US" sz="1000">
              <a:latin typeface="+mn-ea"/>
            </a:endParaRPr>
          </a:p>
        </p:txBody>
      </p:sp>
      <p:sp>
        <p:nvSpPr>
          <p:cNvPr id="100" name="正方形/長方形 99">
            <a:extLst>
              <a:ext uri="{FF2B5EF4-FFF2-40B4-BE49-F238E27FC236}">
                <a16:creationId xmlns:a16="http://schemas.microsoft.com/office/drawing/2014/main" id="{5BC9AB46-D6C6-43EE-9481-18E50422D37F}"/>
              </a:ext>
            </a:extLst>
          </p:cNvPr>
          <p:cNvSpPr/>
          <p:nvPr/>
        </p:nvSpPr>
        <p:spPr>
          <a:xfrm>
            <a:off x="4300394" y="2422313"/>
            <a:ext cx="309700" cy="246221"/>
          </a:xfrm>
          <a:prstGeom prst="rect">
            <a:avLst/>
          </a:prstGeom>
        </p:spPr>
        <p:txBody>
          <a:bodyPr wrap="none">
            <a:spAutoFit/>
          </a:bodyPr>
          <a:lstStyle/>
          <a:p>
            <a:r>
              <a:rPr kumimoji="1" lang="en-US" altLang="ja-JP" sz="1000">
                <a:latin typeface="+mn-ea"/>
              </a:rPr>
              <a:t>FI</a:t>
            </a:r>
            <a:endParaRPr lang="ja-JP" altLang="en-US" sz="1000">
              <a:latin typeface="+mn-ea"/>
            </a:endParaRPr>
          </a:p>
        </p:txBody>
      </p:sp>
    </p:spTree>
    <p:extLst>
      <p:ext uri="{BB962C8B-B14F-4D97-AF65-F5344CB8AC3E}">
        <p14:creationId xmlns:p14="http://schemas.microsoft.com/office/powerpoint/2010/main" val="1573194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6">
            <a:extLst>
              <a:ext uri="{FF2B5EF4-FFF2-40B4-BE49-F238E27FC236}">
                <a16:creationId xmlns:a16="http://schemas.microsoft.com/office/drawing/2014/main" id="{661F32F0-BCFF-4586-84C5-203E50018D69}"/>
              </a:ext>
            </a:extLst>
          </p:cNvPr>
          <p:cNvPicPr>
            <a:picLocks noChangeAspect="1"/>
          </p:cNvPicPr>
          <p:nvPr/>
        </p:nvPicPr>
        <p:blipFill rotWithShape="1">
          <a:blip r:embed="rId2"/>
          <a:srcRect l="1" r="588"/>
          <a:stretch/>
        </p:blipFill>
        <p:spPr>
          <a:xfrm>
            <a:off x="684643" y="940925"/>
            <a:ext cx="2658631" cy="4747805"/>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539651" y="538799"/>
            <a:ext cx="2683748" cy="307777"/>
          </a:xfrm>
          <a:prstGeom prst="rect">
            <a:avLst/>
          </a:prstGeom>
          <a:noFill/>
        </p:spPr>
        <p:txBody>
          <a:bodyPr wrap="none" rtlCol="0">
            <a:spAutoFit/>
          </a:bodyPr>
          <a:lstStyle/>
          <a:p>
            <a:r>
              <a:rPr kumimoji="1" lang="ja-JP" altLang="en-US" sz="1400" b="1">
                <a:latin typeface="+mn-ea"/>
              </a:rPr>
              <a:t>●</a:t>
            </a:r>
            <a:r>
              <a:rPr kumimoji="1" lang="en-US" altLang="ja-JP" sz="1400" b="1">
                <a:latin typeface="+mn-ea"/>
              </a:rPr>
              <a:t>sp100 </a:t>
            </a:r>
            <a:r>
              <a:rPr kumimoji="1" lang="ja-JP" altLang="en-US" sz="1400" b="1"/>
              <a:t>ふれあいトップ画面</a:t>
            </a:r>
            <a:endParaRPr kumimoji="1" lang="en-US" altLang="ja-JP" sz="1400" b="1"/>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11</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47542" y="948634"/>
            <a:ext cx="325730" cy="261610"/>
          </a:xfrm>
          <a:prstGeom prst="rect">
            <a:avLst/>
          </a:prstGeom>
          <a:noFill/>
        </p:spPr>
        <p:txBody>
          <a:bodyPr wrap="none" rtlCol="0">
            <a:spAutoFit/>
          </a:bodyPr>
          <a:lstStyle/>
          <a:p>
            <a:r>
              <a:rPr kumimoji="1" lang="ja-JP" altLang="en-US" sz="1100">
                <a:latin typeface="+mn-ea"/>
              </a:rPr>
              <a:t>１</a:t>
            </a:r>
          </a:p>
        </p:txBody>
      </p:sp>
      <p:sp>
        <p:nvSpPr>
          <p:cNvPr id="59" name="テキスト ボックス 58">
            <a:extLst>
              <a:ext uri="{FF2B5EF4-FFF2-40B4-BE49-F238E27FC236}">
                <a16:creationId xmlns:a16="http://schemas.microsoft.com/office/drawing/2014/main" id="{3EC28486-2018-437C-B5B8-E14B5B46A0D0}"/>
              </a:ext>
            </a:extLst>
          </p:cNvPr>
          <p:cNvSpPr txBox="1"/>
          <p:nvPr/>
        </p:nvSpPr>
        <p:spPr>
          <a:xfrm>
            <a:off x="3478800" y="3371050"/>
            <a:ext cx="272832" cy="261610"/>
          </a:xfrm>
          <a:prstGeom prst="rect">
            <a:avLst/>
          </a:prstGeom>
          <a:noFill/>
        </p:spPr>
        <p:txBody>
          <a:bodyPr wrap="none" rtlCol="0">
            <a:spAutoFit/>
          </a:bodyPr>
          <a:lstStyle/>
          <a:p>
            <a:r>
              <a:rPr kumimoji="1" lang="en-US" altLang="ja-JP" sz="1100">
                <a:latin typeface="+mn-ea"/>
              </a:rPr>
              <a:t>5</a:t>
            </a:r>
            <a:endParaRPr kumimoji="1" lang="ja-JP" altLang="en-US" sz="1100">
              <a:latin typeface="+mn-ea"/>
            </a:endParaRPr>
          </a:p>
        </p:txBody>
      </p:sp>
      <p:sp>
        <p:nvSpPr>
          <p:cNvPr id="60" name="テキスト ボックス 59">
            <a:extLst>
              <a:ext uri="{FF2B5EF4-FFF2-40B4-BE49-F238E27FC236}">
                <a16:creationId xmlns:a16="http://schemas.microsoft.com/office/drawing/2014/main" id="{5EA57AE3-9145-4D96-80E0-A86D9858705E}"/>
              </a:ext>
            </a:extLst>
          </p:cNvPr>
          <p:cNvSpPr txBox="1"/>
          <p:nvPr/>
        </p:nvSpPr>
        <p:spPr>
          <a:xfrm>
            <a:off x="3447542" y="2736716"/>
            <a:ext cx="272832" cy="261610"/>
          </a:xfrm>
          <a:prstGeom prst="rect">
            <a:avLst/>
          </a:prstGeom>
          <a:noFill/>
        </p:spPr>
        <p:txBody>
          <a:bodyPr wrap="none" rtlCol="0">
            <a:spAutoFit/>
          </a:bodyPr>
          <a:lstStyle/>
          <a:p>
            <a:r>
              <a:rPr kumimoji="1" lang="en-US" altLang="ja-JP" sz="1100" dirty="0">
                <a:latin typeface="+mn-ea"/>
              </a:rPr>
              <a:t>4</a:t>
            </a:r>
            <a:endParaRPr kumimoji="1" lang="ja-JP" altLang="en-US" sz="1100" dirty="0">
              <a:latin typeface="+mn-ea"/>
            </a:endParaRPr>
          </a:p>
        </p:txBody>
      </p:sp>
      <p:sp>
        <p:nvSpPr>
          <p:cNvPr id="62" name="テキスト ボックス 61">
            <a:extLst>
              <a:ext uri="{FF2B5EF4-FFF2-40B4-BE49-F238E27FC236}">
                <a16:creationId xmlns:a16="http://schemas.microsoft.com/office/drawing/2014/main" id="{444C7FD6-8E84-46AE-8868-42B8D76ADFC2}"/>
              </a:ext>
            </a:extLst>
          </p:cNvPr>
          <p:cNvSpPr txBox="1"/>
          <p:nvPr/>
        </p:nvSpPr>
        <p:spPr>
          <a:xfrm>
            <a:off x="3478800" y="1499051"/>
            <a:ext cx="272832" cy="261610"/>
          </a:xfrm>
          <a:prstGeom prst="rect">
            <a:avLst/>
          </a:prstGeom>
          <a:noFill/>
        </p:spPr>
        <p:txBody>
          <a:bodyPr wrap="none" rtlCol="0">
            <a:spAutoFit/>
          </a:bodyPr>
          <a:lstStyle/>
          <a:p>
            <a:r>
              <a:rPr kumimoji="1" lang="en-US" altLang="ja-JP" sz="1100">
                <a:latin typeface="+mn-ea"/>
              </a:rPr>
              <a:t>2</a:t>
            </a:r>
          </a:p>
        </p:txBody>
      </p:sp>
      <p:sp>
        <p:nvSpPr>
          <p:cNvPr id="63" name="テキスト ボックス 62">
            <a:extLst>
              <a:ext uri="{FF2B5EF4-FFF2-40B4-BE49-F238E27FC236}">
                <a16:creationId xmlns:a16="http://schemas.microsoft.com/office/drawing/2014/main" id="{BBA48048-F04D-4B7A-A32F-7179D3468130}"/>
              </a:ext>
            </a:extLst>
          </p:cNvPr>
          <p:cNvSpPr txBox="1"/>
          <p:nvPr/>
        </p:nvSpPr>
        <p:spPr>
          <a:xfrm>
            <a:off x="3478800" y="4935596"/>
            <a:ext cx="272832" cy="261610"/>
          </a:xfrm>
          <a:prstGeom prst="rect">
            <a:avLst/>
          </a:prstGeom>
          <a:noFill/>
        </p:spPr>
        <p:txBody>
          <a:bodyPr wrap="none" rtlCol="0">
            <a:spAutoFit/>
          </a:bodyPr>
          <a:lstStyle/>
          <a:p>
            <a:r>
              <a:rPr kumimoji="1" lang="en-US" altLang="ja-JP" sz="1100">
                <a:latin typeface="+mn-ea"/>
              </a:rPr>
              <a:t>7</a:t>
            </a: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221065" y="1079439"/>
            <a:ext cx="226477"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338679BF-4F5B-40FF-8C80-65F96E5FF423}"/>
              </a:ext>
            </a:extLst>
          </p:cNvPr>
          <p:cNvCxnSpPr>
            <a:cxnSpLocks/>
            <a:stCxn id="60" idx="1"/>
          </p:cNvCxnSpPr>
          <p:nvPr/>
        </p:nvCxnSpPr>
        <p:spPr>
          <a:xfrm flipH="1">
            <a:off x="2993176" y="2867521"/>
            <a:ext cx="454366" cy="19607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A85A85CC-B5A1-4965-89DF-9A3DADB0DB96}"/>
              </a:ext>
            </a:extLst>
          </p:cNvPr>
          <p:cNvCxnSpPr>
            <a:cxnSpLocks/>
            <a:stCxn id="59" idx="1"/>
          </p:cNvCxnSpPr>
          <p:nvPr/>
        </p:nvCxnSpPr>
        <p:spPr>
          <a:xfrm flipH="1">
            <a:off x="2993176" y="3501855"/>
            <a:ext cx="485624" cy="213532"/>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9D54AA45-EEBE-4577-AA99-AC507113584E}"/>
              </a:ext>
            </a:extLst>
          </p:cNvPr>
          <p:cNvCxnSpPr>
            <a:cxnSpLocks/>
            <a:stCxn id="63" idx="1"/>
          </p:cNvCxnSpPr>
          <p:nvPr/>
        </p:nvCxnSpPr>
        <p:spPr>
          <a:xfrm flipH="1">
            <a:off x="2993176" y="5066401"/>
            <a:ext cx="485624" cy="261737"/>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3E33688F-A1B7-490D-AE62-7D0B6C9CA561}"/>
              </a:ext>
            </a:extLst>
          </p:cNvPr>
          <p:cNvCxnSpPr>
            <a:cxnSpLocks/>
            <a:stCxn id="62" idx="1"/>
          </p:cNvCxnSpPr>
          <p:nvPr/>
        </p:nvCxnSpPr>
        <p:spPr>
          <a:xfrm flipH="1">
            <a:off x="2839916" y="1629856"/>
            <a:ext cx="638884" cy="30346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4134847742"/>
              </p:ext>
            </p:extLst>
          </p:nvPr>
        </p:nvGraphicFramePr>
        <p:xfrm>
          <a:off x="3912577" y="1129723"/>
          <a:ext cx="5063364" cy="2587892"/>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a:latin typeface="+mj-ea"/>
                          <a:ea typeface="+mj-ea"/>
                        </a:rPr>
                        <a:t>No</a:t>
                      </a:r>
                      <a:endParaRPr kumimoji="1" lang="ja-JP" altLang="en-US" sz="1100">
                        <a:latin typeface="+mj-ea"/>
                        <a:ea typeface="+mj-ea"/>
                      </a:endParaRPr>
                    </a:p>
                  </a:txBody>
                  <a:tcPr/>
                </a:tc>
                <a:tc>
                  <a:txBody>
                    <a:bodyPr/>
                    <a:lstStyle/>
                    <a:p>
                      <a:pPr algn="ctr"/>
                      <a:r>
                        <a:rPr kumimoji="1" lang="ja-JP" altLang="en-US" sz="1100">
                          <a:latin typeface="+mj-ea"/>
                          <a:ea typeface="+mj-ea"/>
                        </a:rPr>
                        <a:t>項目名</a:t>
                      </a:r>
                    </a:p>
                  </a:txBody>
                  <a:tcPr/>
                </a:tc>
                <a:tc>
                  <a:txBody>
                    <a:bodyPr/>
                    <a:lstStyle/>
                    <a:p>
                      <a:pPr algn="ctr"/>
                      <a:r>
                        <a:rPr kumimoji="1" lang="ja-JP" altLang="en-US" sz="1100">
                          <a:latin typeface="+mj-ea"/>
                          <a:ea typeface="+mj-ea"/>
                        </a:rPr>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a:latin typeface="+mj-ea"/>
                          <a:ea typeface="+mj-ea"/>
                        </a:rPr>
                        <a:t>1</a:t>
                      </a:r>
                    </a:p>
                  </a:txBody>
                  <a:tcPr/>
                </a:tc>
                <a:tc>
                  <a:txBody>
                    <a:bodyPr/>
                    <a:lstStyle/>
                    <a:p>
                      <a:r>
                        <a:rPr kumimoji="1" lang="ja-JP" altLang="en-US" sz="1100">
                          <a:latin typeface="+mj-ea"/>
                          <a:ea typeface="+mj-ea"/>
                        </a:rPr>
                        <a:t>ヘッダー</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latin typeface="+mj-ea"/>
                          <a:ea typeface="+mj-ea"/>
                        </a:rPr>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100">
                          <a:latin typeface="+mj-ea"/>
                          <a:ea typeface="+mj-ea"/>
                        </a:rPr>
                        <a:t>2</a:t>
                      </a:r>
                      <a:endParaRPr kumimoji="1" lang="ja-JP" altLang="en-US" sz="1100">
                        <a:latin typeface="+mj-ea"/>
                        <a:ea typeface="+mj-ea"/>
                      </a:endParaRPr>
                    </a:p>
                  </a:txBody>
                  <a:tcPr/>
                </a:tc>
                <a:tc>
                  <a:txBody>
                    <a:bodyPr/>
                    <a:lstStyle/>
                    <a:p>
                      <a:r>
                        <a:rPr kumimoji="1" lang="ja-JP" altLang="en-US" sz="1100">
                          <a:latin typeface="+mj-ea"/>
                          <a:ea typeface="+mj-ea"/>
                        </a:rPr>
                        <a:t>背景</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latin typeface="+mj-ea"/>
                          <a:ea typeface="+mj-ea"/>
                        </a:rPr>
                        <a:t>背景はゼノスさん側の素材に合わせる</a:t>
                      </a:r>
                    </a:p>
                  </a:txBody>
                  <a:tcPr/>
                </a:tc>
                <a:extLst>
                  <a:ext uri="{0D108BD9-81ED-4DB2-BD59-A6C34878D82A}">
                    <a16:rowId xmlns:a16="http://schemas.microsoft.com/office/drawing/2014/main" val="2763109579"/>
                  </a:ext>
                </a:extLst>
              </a:tr>
              <a:tr h="262163">
                <a:tc>
                  <a:txBody>
                    <a:bodyPr/>
                    <a:lstStyle/>
                    <a:p>
                      <a:pPr algn="ctr"/>
                      <a:r>
                        <a:rPr kumimoji="1" lang="en-US" altLang="ja-JP" sz="1100">
                          <a:latin typeface="+mj-ea"/>
                          <a:ea typeface="+mj-ea"/>
                        </a:rPr>
                        <a:t>3</a:t>
                      </a:r>
                      <a:endParaRPr kumimoji="1" lang="ja-JP" altLang="en-US" sz="1100">
                        <a:latin typeface="+mj-ea"/>
                        <a:ea typeface="+mj-ea"/>
                      </a:endParaRPr>
                    </a:p>
                  </a:txBody>
                  <a:tcPr/>
                </a:tc>
                <a:tc>
                  <a:txBody>
                    <a:bodyPr/>
                    <a:lstStyle/>
                    <a:p>
                      <a:r>
                        <a:rPr kumimoji="1" lang="ja-JP" altLang="en-US" sz="1100">
                          <a:latin typeface="+mj-ea"/>
                          <a:ea typeface="+mj-ea"/>
                        </a:rPr>
                        <a:t>ブートキャンプボタン</a:t>
                      </a:r>
                      <a:endParaRPr kumimoji="1" lang="en-US" altLang="ja-JP" sz="1100">
                        <a:latin typeface="+mj-ea"/>
                        <a:ea typeface="+mj-ea"/>
                      </a:endParaRPr>
                    </a:p>
                  </a:txBody>
                  <a:tcPr/>
                </a:tc>
                <a:tc>
                  <a:txBody>
                    <a:bodyPr/>
                    <a:lstStyle/>
                    <a:p>
                      <a:r>
                        <a:rPr kumimoji="1" lang="ja-JP" altLang="en-US" sz="1100">
                          <a:latin typeface="+mj-ea"/>
                          <a:ea typeface="+mj-ea"/>
                        </a:rPr>
                        <a:t>タップでブートキャンプトップ画面に遷移させる</a:t>
                      </a:r>
                      <a:endParaRPr kumimoji="1" lang="en-US" altLang="ja-JP" sz="1100">
                        <a:latin typeface="+mj-ea"/>
                        <a:ea typeface="+mj-ea"/>
                      </a:endParaRPr>
                    </a:p>
                  </a:txBody>
                  <a:tcPr/>
                </a:tc>
                <a:extLst>
                  <a:ext uri="{0D108BD9-81ED-4DB2-BD59-A6C34878D82A}">
                    <a16:rowId xmlns:a16="http://schemas.microsoft.com/office/drawing/2014/main" val="2037123247"/>
                  </a:ext>
                </a:extLst>
              </a:tr>
              <a:tr h="262163">
                <a:tc>
                  <a:txBody>
                    <a:bodyPr/>
                    <a:lstStyle/>
                    <a:p>
                      <a:pPr algn="ctr"/>
                      <a:r>
                        <a:rPr kumimoji="1" lang="en-US" altLang="ja-JP" sz="1100">
                          <a:latin typeface="+mj-ea"/>
                          <a:ea typeface="+mj-ea"/>
                        </a:rPr>
                        <a:t>4</a:t>
                      </a:r>
                      <a:endParaRPr kumimoji="1" lang="ja-JP" altLang="en-US" sz="1100">
                        <a:latin typeface="+mj-ea"/>
                        <a:ea typeface="+mj-ea"/>
                      </a:endParaRPr>
                    </a:p>
                  </a:txBody>
                  <a:tcPr/>
                </a:tc>
                <a:tc>
                  <a:txBody>
                    <a:bodyPr/>
                    <a:lstStyle/>
                    <a:p>
                      <a:r>
                        <a:rPr kumimoji="1" lang="ja-JP" altLang="en-US" sz="1100">
                          <a:latin typeface="+mj-ea"/>
                          <a:ea typeface="+mj-ea"/>
                        </a:rPr>
                        <a:t>ほかほかタイムボタン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latin typeface="+mj-ea"/>
                          <a:ea typeface="+mj-ea"/>
                        </a:rPr>
                        <a:t>タップでほかほかトップ画面に遷移させる</a:t>
                      </a:r>
                      <a:endParaRPr kumimoji="1" lang="en-US" altLang="ja-JP" sz="1100">
                        <a:latin typeface="+mj-ea"/>
                        <a:ea typeface="+mj-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a:latin typeface="+mj-ea"/>
                        <a:ea typeface="+mj-ea"/>
                      </a:endParaRPr>
                    </a:p>
                  </a:txBody>
                  <a:tcPr/>
                </a:tc>
                <a:extLst>
                  <a:ext uri="{0D108BD9-81ED-4DB2-BD59-A6C34878D82A}">
                    <a16:rowId xmlns:a16="http://schemas.microsoft.com/office/drawing/2014/main" val="1505291617"/>
                  </a:ext>
                </a:extLst>
              </a:tr>
              <a:tr h="262163">
                <a:tc>
                  <a:txBody>
                    <a:bodyPr/>
                    <a:lstStyle/>
                    <a:p>
                      <a:pPr algn="ctr"/>
                      <a:r>
                        <a:rPr kumimoji="1" lang="en-US" altLang="ja-JP" sz="1100">
                          <a:latin typeface="+mj-ea"/>
                          <a:ea typeface="+mj-ea"/>
                        </a:rPr>
                        <a:t>5</a:t>
                      </a:r>
                      <a:endParaRPr kumimoji="1" lang="ja-JP" altLang="en-US" sz="1100">
                        <a:latin typeface="+mj-ea"/>
                        <a:ea typeface="+mj-ea"/>
                      </a:endParaRPr>
                    </a:p>
                  </a:txBody>
                  <a:tcPr/>
                </a:tc>
                <a:tc>
                  <a:txBody>
                    <a:bodyPr/>
                    <a:lstStyle/>
                    <a:p>
                      <a:r>
                        <a:rPr kumimoji="1" lang="en-US" altLang="ja-JP" sz="1100">
                          <a:latin typeface="+mj-ea"/>
                          <a:ea typeface="+mj-ea"/>
                        </a:rPr>
                        <a:t>TR</a:t>
                      </a:r>
                      <a:r>
                        <a:rPr kumimoji="1" lang="ja-JP" altLang="en-US" sz="1100">
                          <a:latin typeface="+mj-ea"/>
                          <a:ea typeface="+mj-ea"/>
                        </a:rPr>
                        <a:t>ライブラリーボタン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mj-ea"/>
                          <a:ea typeface="+mj-ea"/>
                        </a:rPr>
                        <a:t>タップで</a:t>
                      </a:r>
                      <a:r>
                        <a:rPr kumimoji="1" lang="en-US" altLang="ja-JP" sz="1100" dirty="0">
                          <a:latin typeface="+mj-ea"/>
                          <a:ea typeface="+mj-ea"/>
                        </a:rPr>
                        <a:t>TR</a:t>
                      </a:r>
                      <a:r>
                        <a:rPr kumimoji="1" lang="ja-JP" altLang="en-US" sz="1100" dirty="0">
                          <a:latin typeface="+mj-ea"/>
                          <a:ea typeface="+mj-ea"/>
                        </a:rPr>
                        <a:t>ライブラリートップ画面に遷移させる</a:t>
                      </a:r>
                      <a:endParaRPr kumimoji="1" lang="en-US" altLang="ja-JP" sz="1100" dirty="0">
                        <a:latin typeface="+mj-ea"/>
                        <a:ea typeface="+mj-ea"/>
                      </a:endParaRPr>
                    </a:p>
                    <a:p>
                      <a:endParaRPr kumimoji="1" lang="en-US" altLang="ja-JP" sz="1100" dirty="0">
                        <a:latin typeface="+mj-ea"/>
                        <a:ea typeface="+mj-ea"/>
                      </a:endParaRPr>
                    </a:p>
                  </a:txBody>
                  <a:tcPr/>
                </a:tc>
                <a:extLst>
                  <a:ext uri="{0D108BD9-81ED-4DB2-BD59-A6C34878D82A}">
                    <a16:rowId xmlns:a16="http://schemas.microsoft.com/office/drawing/2014/main" val="3027198919"/>
                  </a:ext>
                </a:extLst>
              </a:tr>
              <a:tr h="262163">
                <a:tc>
                  <a:txBody>
                    <a:bodyPr/>
                    <a:lstStyle/>
                    <a:p>
                      <a:pPr algn="ctr"/>
                      <a:r>
                        <a:rPr kumimoji="1" lang="en-US" altLang="ja-JP" sz="1100">
                          <a:latin typeface="+mj-ea"/>
                          <a:ea typeface="+mj-ea"/>
                        </a:rPr>
                        <a:t>6</a:t>
                      </a:r>
                      <a:endParaRPr kumimoji="1" lang="ja-JP" altLang="en-US" sz="1100">
                        <a:latin typeface="+mj-ea"/>
                        <a:ea typeface="+mj-ea"/>
                      </a:endParaRPr>
                    </a:p>
                  </a:txBody>
                  <a:tcPr/>
                </a:tc>
                <a:tc>
                  <a:txBody>
                    <a:bodyPr/>
                    <a:lstStyle/>
                    <a:p>
                      <a:r>
                        <a:rPr kumimoji="1" lang="ja-JP" altLang="en-US" sz="1100">
                          <a:latin typeface="+mj-ea"/>
                          <a:ea typeface="+mj-ea"/>
                        </a:rPr>
                        <a:t>戻るボタン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latin typeface="+mj-ea"/>
                          <a:ea typeface="+mj-ea"/>
                        </a:rPr>
                        <a:t>タップで</a:t>
                      </a:r>
                      <a:r>
                        <a:rPr kumimoji="1" lang="en-US" altLang="ja-JP" sz="1100">
                          <a:latin typeface="+mj-ea"/>
                          <a:ea typeface="+mj-ea"/>
                        </a:rPr>
                        <a:t>HOME</a:t>
                      </a:r>
                      <a:r>
                        <a:rPr kumimoji="1" lang="ja-JP" altLang="en-US" sz="1100">
                          <a:latin typeface="+mj-ea"/>
                          <a:ea typeface="+mj-ea"/>
                        </a:rPr>
                        <a:t>画面に遷移させる</a:t>
                      </a:r>
                    </a:p>
                  </a:txBody>
                  <a:tcPr/>
                </a:tc>
                <a:extLst>
                  <a:ext uri="{0D108BD9-81ED-4DB2-BD59-A6C34878D82A}">
                    <a16:rowId xmlns:a16="http://schemas.microsoft.com/office/drawing/2014/main" val="2755209153"/>
                  </a:ext>
                </a:extLst>
              </a:tr>
              <a:tr h="262163">
                <a:tc>
                  <a:txBody>
                    <a:bodyPr/>
                    <a:lstStyle/>
                    <a:p>
                      <a:pPr algn="ctr"/>
                      <a:r>
                        <a:rPr kumimoji="1" lang="en-US" altLang="ja-JP" sz="1100">
                          <a:latin typeface="+mj-ea"/>
                          <a:ea typeface="+mj-ea"/>
                        </a:rPr>
                        <a:t>7</a:t>
                      </a:r>
                    </a:p>
                  </a:txBody>
                  <a:tcPr/>
                </a:tc>
                <a:tc>
                  <a:txBody>
                    <a:bodyPr/>
                    <a:lstStyle/>
                    <a:p>
                      <a:r>
                        <a:rPr kumimoji="1" lang="ja-JP" altLang="en-US" sz="1100">
                          <a:latin typeface="+mj-ea"/>
                          <a:ea typeface="+mj-ea"/>
                        </a:rPr>
                        <a:t>フッター</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mj-ea"/>
                          <a:ea typeface="+mj-ea"/>
                        </a:rPr>
                        <a:t>共通のフッター</a:t>
                      </a:r>
                    </a:p>
                  </a:txBody>
                  <a:tcPr/>
                </a:tc>
                <a:extLst>
                  <a:ext uri="{0D108BD9-81ED-4DB2-BD59-A6C34878D82A}">
                    <a16:rowId xmlns:a16="http://schemas.microsoft.com/office/drawing/2014/main" val="3973115548"/>
                  </a:ext>
                </a:extLst>
              </a:tr>
            </a:tbl>
          </a:graphicData>
        </a:graphic>
      </p:graphicFrame>
      <p:sp>
        <p:nvSpPr>
          <p:cNvPr id="155" name="テキスト ボックス 154">
            <a:extLst>
              <a:ext uri="{FF2B5EF4-FFF2-40B4-BE49-F238E27FC236}">
                <a16:creationId xmlns:a16="http://schemas.microsoft.com/office/drawing/2014/main" id="{71784E81-3B77-4CF3-A9AB-378FAEA06EE0}"/>
              </a:ext>
            </a:extLst>
          </p:cNvPr>
          <p:cNvSpPr txBox="1"/>
          <p:nvPr/>
        </p:nvSpPr>
        <p:spPr>
          <a:xfrm>
            <a:off x="275115" y="1491653"/>
            <a:ext cx="272832" cy="261610"/>
          </a:xfrm>
          <a:prstGeom prst="rect">
            <a:avLst/>
          </a:prstGeom>
          <a:noFill/>
        </p:spPr>
        <p:txBody>
          <a:bodyPr wrap="none" rtlCol="0">
            <a:spAutoFit/>
          </a:bodyPr>
          <a:lstStyle/>
          <a:p>
            <a:r>
              <a:rPr kumimoji="1" lang="en-US" altLang="ja-JP" sz="1100">
                <a:latin typeface="+mn-ea"/>
              </a:rPr>
              <a:t>6</a:t>
            </a:r>
          </a:p>
        </p:txBody>
      </p:sp>
      <p:cxnSp>
        <p:nvCxnSpPr>
          <p:cNvPr id="156" name="直線コネクタ 155">
            <a:extLst>
              <a:ext uri="{FF2B5EF4-FFF2-40B4-BE49-F238E27FC236}">
                <a16:creationId xmlns:a16="http://schemas.microsoft.com/office/drawing/2014/main" id="{10DF8E79-9172-4C11-9A69-FAD5937CE4BB}"/>
              </a:ext>
            </a:extLst>
          </p:cNvPr>
          <p:cNvCxnSpPr>
            <a:cxnSpLocks/>
            <a:stCxn id="155" idx="3"/>
          </p:cNvCxnSpPr>
          <p:nvPr/>
        </p:nvCxnSpPr>
        <p:spPr>
          <a:xfrm>
            <a:off x="547947" y="1622458"/>
            <a:ext cx="362524" cy="8515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2B248C8E-0715-465A-8AD4-D82590B239EF}"/>
              </a:ext>
            </a:extLst>
          </p:cNvPr>
          <p:cNvSpPr txBox="1"/>
          <p:nvPr/>
        </p:nvSpPr>
        <p:spPr>
          <a:xfrm>
            <a:off x="3475336" y="2032342"/>
            <a:ext cx="272832" cy="261610"/>
          </a:xfrm>
          <a:prstGeom prst="rect">
            <a:avLst/>
          </a:prstGeom>
          <a:noFill/>
        </p:spPr>
        <p:txBody>
          <a:bodyPr wrap="none" rtlCol="0">
            <a:spAutoFit/>
          </a:bodyPr>
          <a:lstStyle/>
          <a:p>
            <a:r>
              <a:rPr kumimoji="1" lang="en-US" altLang="ja-JP" sz="1100">
                <a:latin typeface="+mn-ea"/>
              </a:rPr>
              <a:t>3</a:t>
            </a:r>
          </a:p>
        </p:txBody>
      </p:sp>
      <p:cxnSp>
        <p:nvCxnSpPr>
          <p:cNvPr id="64" name="直線コネクタ 63">
            <a:extLst>
              <a:ext uri="{FF2B5EF4-FFF2-40B4-BE49-F238E27FC236}">
                <a16:creationId xmlns:a16="http://schemas.microsoft.com/office/drawing/2014/main" id="{3464B9B5-C850-426F-A0A0-E86756D37086}"/>
              </a:ext>
            </a:extLst>
          </p:cNvPr>
          <p:cNvCxnSpPr>
            <a:cxnSpLocks/>
            <a:stCxn id="61" idx="1"/>
          </p:cNvCxnSpPr>
          <p:nvPr/>
        </p:nvCxnSpPr>
        <p:spPr>
          <a:xfrm flipH="1">
            <a:off x="2993176" y="2163147"/>
            <a:ext cx="482160" cy="260522"/>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4294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6">
            <a:extLst>
              <a:ext uri="{FF2B5EF4-FFF2-40B4-BE49-F238E27FC236}">
                <a16:creationId xmlns:a16="http://schemas.microsoft.com/office/drawing/2014/main" id="{A4E8E304-A866-4F1F-BC36-4C7787F2C960}"/>
              </a:ext>
            </a:extLst>
          </p:cNvPr>
          <p:cNvPicPr>
            <a:picLocks noChangeAspect="1"/>
          </p:cNvPicPr>
          <p:nvPr/>
        </p:nvPicPr>
        <p:blipFill>
          <a:blip r:embed="rId2"/>
          <a:stretch>
            <a:fillRect/>
          </a:stretch>
        </p:blipFill>
        <p:spPr>
          <a:xfrm>
            <a:off x="698370" y="948633"/>
            <a:ext cx="2658630" cy="4744367"/>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803973" cy="307777"/>
          </a:xfrm>
          <a:prstGeom prst="rect">
            <a:avLst/>
          </a:prstGeom>
          <a:noFill/>
        </p:spPr>
        <p:txBody>
          <a:bodyPr wrap="none" rtlCol="0">
            <a:spAutoFit/>
          </a:bodyPr>
          <a:lstStyle/>
          <a:p>
            <a:r>
              <a:rPr kumimoji="1" lang="ja-JP" altLang="en-US" sz="1400" b="1" dirty="0">
                <a:latin typeface="+mn-ea"/>
              </a:rPr>
              <a:t>●</a:t>
            </a:r>
            <a:r>
              <a:rPr kumimoji="1" lang="en-US" altLang="ja-JP" sz="1400" b="1" dirty="0">
                <a:latin typeface="+mn-ea"/>
              </a:rPr>
              <a:t>sp110 </a:t>
            </a:r>
            <a:r>
              <a:rPr kumimoji="1" lang="ja-JP" altLang="en-US" sz="1400" b="1" dirty="0">
                <a:latin typeface="+mn-ea"/>
              </a:rPr>
              <a:t>ほかほか部隊選択画面</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12</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42733" y="948634"/>
            <a:ext cx="325730" cy="261610"/>
          </a:xfrm>
          <a:prstGeom prst="rect">
            <a:avLst/>
          </a:prstGeom>
          <a:noFill/>
        </p:spPr>
        <p:txBody>
          <a:bodyPr wrap="none" rtlCol="0">
            <a:spAutoFit/>
          </a:bodyPr>
          <a:lstStyle/>
          <a:p>
            <a:r>
              <a:rPr kumimoji="1" lang="ja-JP" altLang="en-US" sz="1100">
                <a:latin typeface="+mn-ea"/>
              </a:rPr>
              <a:t>１</a:t>
            </a:r>
          </a:p>
        </p:txBody>
      </p:sp>
      <p:sp>
        <p:nvSpPr>
          <p:cNvPr id="60" name="テキスト ボックス 59">
            <a:extLst>
              <a:ext uri="{FF2B5EF4-FFF2-40B4-BE49-F238E27FC236}">
                <a16:creationId xmlns:a16="http://schemas.microsoft.com/office/drawing/2014/main" id="{5EA57AE3-9145-4D96-80E0-A86D9858705E}"/>
              </a:ext>
            </a:extLst>
          </p:cNvPr>
          <p:cNvSpPr txBox="1"/>
          <p:nvPr/>
        </p:nvSpPr>
        <p:spPr>
          <a:xfrm>
            <a:off x="345130" y="1871441"/>
            <a:ext cx="272832" cy="261610"/>
          </a:xfrm>
          <a:prstGeom prst="rect">
            <a:avLst/>
          </a:prstGeom>
          <a:noFill/>
        </p:spPr>
        <p:txBody>
          <a:bodyPr wrap="none" rtlCol="0">
            <a:spAutoFit/>
          </a:bodyPr>
          <a:lstStyle/>
          <a:p>
            <a:r>
              <a:rPr kumimoji="1" lang="en-US" altLang="ja-JP" sz="1100">
                <a:latin typeface="+mn-ea"/>
              </a:rPr>
              <a:t>3</a:t>
            </a:r>
            <a:endParaRPr kumimoji="1" lang="ja-JP" altLang="en-US" sz="1100">
              <a:latin typeface="+mn-ea"/>
            </a:endParaRPr>
          </a:p>
        </p:txBody>
      </p:sp>
      <p:sp>
        <p:nvSpPr>
          <p:cNvPr id="61" name="テキスト ボックス 60">
            <a:extLst>
              <a:ext uri="{FF2B5EF4-FFF2-40B4-BE49-F238E27FC236}">
                <a16:creationId xmlns:a16="http://schemas.microsoft.com/office/drawing/2014/main" id="{F9B6CC50-F5F3-43ED-835A-2CAFCF8D959C}"/>
              </a:ext>
            </a:extLst>
          </p:cNvPr>
          <p:cNvSpPr txBox="1"/>
          <p:nvPr/>
        </p:nvSpPr>
        <p:spPr>
          <a:xfrm>
            <a:off x="3469182" y="2939636"/>
            <a:ext cx="272832" cy="261610"/>
          </a:xfrm>
          <a:prstGeom prst="rect">
            <a:avLst/>
          </a:prstGeom>
          <a:noFill/>
        </p:spPr>
        <p:txBody>
          <a:bodyPr wrap="none" rtlCol="0">
            <a:spAutoFit/>
          </a:bodyPr>
          <a:lstStyle/>
          <a:p>
            <a:r>
              <a:rPr kumimoji="1" lang="en-US" altLang="ja-JP" sz="1100">
                <a:latin typeface="+mn-ea"/>
              </a:rPr>
              <a:t>5</a:t>
            </a:r>
            <a:endParaRPr kumimoji="1" lang="ja-JP" altLang="en-US" sz="1100">
              <a:latin typeface="+mn-ea"/>
            </a:endParaRPr>
          </a:p>
        </p:txBody>
      </p:sp>
      <p:sp>
        <p:nvSpPr>
          <p:cNvPr id="62" name="テキスト ボックス 61">
            <a:extLst>
              <a:ext uri="{FF2B5EF4-FFF2-40B4-BE49-F238E27FC236}">
                <a16:creationId xmlns:a16="http://schemas.microsoft.com/office/drawing/2014/main" id="{444C7FD6-8E84-46AE-8868-42B8D76ADFC2}"/>
              </a:ext>
            </a:extLst>
          </p:cNvPr>
          <p:cNvSpPr txBox="1"/>
          <p:nvPr/>
        </p:nvSpPr>
        <p:spPr>
          <a:xfrm>
            <a:off x="3487997" y="1527056"/>
            <a:ext cx="272832" cy="261610"/>
          </a:xfrm>
          <a:prstGeom prst="rect">
            <a:avLst/>
          </a:prstGeom>
          <a:noFill/>
        </p:spPr>
        <p:txBody>
          <a:bodyPr wrap="none" rtlCol="0">
            <a:spAutoFit/>
          </a:bodyPr>
          <a:lstStyle/>
          <a:p>
            <a:r>
              <a:rPr kumimoji="1" lang="en-US" altLang="ja-JP" sz="1100">
                <a:latin typeface="+mn-ea"/>
              </a:rPr>
              <a:t>2</a:t>
            </a: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221066" y="1079439"/>
            <a:ext cx="221667"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338679BF-4F5B-40FF-8C80-65F96E5FF423}"/>
              </a:ext>
            </a:extLst>
          </p:cNvPr>
          <p:cNvCxnSpPr>
            <a:cxnSpLocks/>
            <a:stCxn id="60" idx="3"/>
          </p:cNvCxnSpPr>
          <p:nvPr/>
        </p:nvCxnSpPr>
        <p:spPr>
          <a:xfrm>
            <a:off x="617962" y="2002246"/>
            <a:ext cx="569263" cy="27982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31885566-FAEF-4D6E-A057-47CF7B52871D}"/>
              </a:ext>
            </a:extLst>
          </p:cNvPr>
          <p:cNvCxnSpPr>
            <a:cxnSpLocks/>
            <a:stCxn id="61" idx="1"/>
          </p:cNvCxnSpPr>
          <p:nvPr/>
        </p:nvCxnSpPr>
        <p:spPr>
          <a:xfrm flipH="1">
            <a:off x="2646486" y="3070441"/>
            <a:ext cx="822696" cy="346587"/>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3E33688F-A1B7-490D-AE62-7D0B6C9CA561}"/>
              </a:ext>
            </a:extLst>
          </p:cNvPr>
          <p:cNvCxnSpPr>
            <a:cxnSpLocks/>
          </p:cNvCxnSpPr>
          <p:nvPr/>
        </p:nvCxnSpPr>
        <p:spPr>
          <a:xfrm flipH="1">
            <a:off x="3104915" y="1657861"/>
            <a:ext cx="383082" cy="14682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3072457814"/>
              </p:ext>
            </p:extLst>
          </p:nvPr>
        </p:nvGraphicFramePr>
        <p:xfrm>
          <a:off x="3912577" y="1129723"/>
          <a:ext cx="5041530" cy="1996615"/>
        </p:xfrm>
        <a:graphic>
          <a:graphicData uri="http://schemas.openxmlformats.org/drawingml/2006/table">
            <a:tbl>
              <a:tblPr firstRow="1" bandRow="1">
                <a:tableStyleId>{5C22544A-7EE6-4342-B048-85BDC9FD1C3A}</a:tableStyleId>
              </a:tblPr>
              <a:tblGrid>
                <a:gridCol w="414655">
                  <a:extLst>
                    <a:ext uri="{9D8B030D-6E8A-4147-A177-3AD203B41FA5}">
                      <a16:colId xmlns:a16="http://schemas.microsoft.com/office/drawing/2014/main" val="152616881"/>
                    </a:ext>
                  </a:extLst>
                </a:gridCol>
                <a:gridCol w="1198880">
                  <a:extLst>
                    <a:ext uri="{9D8B030D-6E8A-4147-A177-3AD203B41FA5}">
                      <a16:colId xmlns:a16="http://schemas.microsoft.com/office/drawing/2014/main" val="1271158917"/>
                    </a:ext>
                  </a:extLst>
                </a:gridCol>
                <a:gridCol w="3427995">
                  <a:extLst>
                    <a:ext uri="{9D8B030D-6E8A-4147-A177-3AD203B41FA5}">
                      <a16:colId xmlns:a16="http://schemas.microsoft.com/office/drawing/2014/main" val="3042100415"/>
                    </a:ext>
                  </a:extLst>
                </a:gridCol>
              </a:tblGrid>
              <a:tr h="246108">
                <a:tc>
                  <a:txBody>
                    <a:bodyPr/>
                    <a:lstStyle/>
                    <a:p>
                      <a:pPr algn="ctr"/>
                      <a:r>
                        <a:rPr kumimoji="1" lang="en-US" altLang="ja-JP" sz="1100"/>
                        <a:t>No</a:t>
                      </a:r>
                      <a:endParaRPr kumimoji="1" lang="ja-JP" altLang="en-US" sz="1100"/>
                    </a:p>
                  </a:txBody>
                  <a:tcPr/>
                </a:tc>
                <a:tc>
                  <a:txBody>
                    <a:bodyPr/>
                    <a:lstStyle/>
                    <a:p>
                      <a:pPr algn="ctr"/>
                      <a:r>
                        <a:rPr kumimoji="1" lang="ja-JP" altLang="en-US" sz="1100"/>
                        <a:t>項目名</a:t>
                      </a:r>
                    </a:p>
                  </a:txBody>
                  <a:tcPr/>
                </a:tc>
                <a:tc>
                  <a:txBody>
                    <a:bodyPr/>
                    <a:lstStyle/>
                    <a:p>
                      <a:pPr algn="ctr"/>
                      <a:r>
                        <a:rPr kumimoji="1" lang="ja-JP" altLang="en-US" sz="110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a:t>1</a:t>
                      </a:r>
                    </a:p>
                  </a:txBody>
                  <a:tcPr/>
                </a:tc>
                <a:tc>
                  <a:txBody>
                    <a:bodyPr/>
                    <a:lstStyle/>
                    <a:p>
                      <a:r>
                        <a:rPr kumimoji="1" lang="ja-JP" altLang="en-US" sz="1100"/>
                        <a:t>ヘッダー</a:t>
                      </a:r>
                    </a:p>
                  </a:txBody>
                  <a:tcPr/>
                </a:tc>
                <a:tc>
                  <a:txBody>
                    <a:bodyPr/>
                    <a:lstStyle/>
                    <a:p>
                      <a:r>
                        <a:rPr kumimoji="1" lang="ja-JP" altLang="en-US" sz="1100"/>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100"/>
                        <a:t>2</a:t>
                      </a:r>
                      <a:endParaRPr kumimoji="1" lang="ja-JP" altLang="en-US" sz="1100"/>
                    </a:p>
                  </a:txBody>
                  <a:tcPr/>
                </a:tc>
                <a:tc>
                  <a:txBody>
                    <a:bodyPr/>
                    <a:lstStyle/>
                    <a:p>
                      <a:r>
                        <a:rPr kumimoji="1" lang="ja-JP" altLang="en-US" sz="1100" dirty="0"/>
                        <a:t>背景</a:t>
                      </a:r>
                    </a:p>
                  </a:txBody>
                  <a:tcPr/>
                </a:tc>
                <a:tc>
                  <a:txBody>
                    <a:bodyPr/>
                    <a:lstStyle/>
                    <a:p>
                      <a:r>
                        <a:rPr kumimoji="1" lang="en-US" altLang="ja-JP" sz="1100" dirty="0"/>
                        <a:t>2D</a:t>
                      </a:r>
                      <a:r>
                        <a:rPr kumimoji="1" lang="ja-JP" altLang="en-US" sz="1100" dirty="0"/>
                        <a:t>背景</a:t>
                      </a:r>
                    </a:p>
                  </a:txBody>
                  <a:tcPr/>
                </a:tc>
                <a:extLst>
                  <a:ext uri="{0D108BD9-81ED-4DB2-BD59-A6C34878D82A}">
                    <a16:rowId xmlns:a16="http://schemas.microsoft.com/office/drawing/2014/main" val="2763109579"/>
                  </a:ext>
                </a:extLst>
              </a:tr>
              <a:tr h="262163">
                <a:tc>
                  <a:txBody>
                    <a:bodyPr/>
                    <a:lstStyle/>
                    <a:p>
                      <a:pPr algn="ctr"/>
                      <a:r>
                        <a:rPr kumimoji="1" lang="en-US" altLang="ja-JP" sz="1100"/>
                        <a:t>3</a:t>
                      </a:r>
                      <a:endParaRPr kumimoji="1" lang="ja-JP" altLang="en-US" sz="1100"/>
                    </a:p>
                  </a:txBody>
                  <a:tcPr/>
                </a:tc>
                <a:tc>
                  <a:txBody>
                    <a:bodyPr/>
                    <a:lstStyle/>
                    <a:p>
                      <a:r>
                        <a:rPr kumimoji="1" lang="ja-JP" altLang="en-US" sz="1100"/>
                        <a:t>キャラ</a:t>
                      </a:r>
                    </a:p>
                  </a:txBody>
                  <a:tcPr/>
                </a:tc>
                <a:tc>
                  <a:txBody>
                    <a:bodyPr/>
                    <a:lstStyle/>
                    <a:p>
                      <a:r>
                        <a:rPr kumimoji="1" lang="ja-JP" altLang="en-US" sz="1100" dirty="0"/>
                        <a:t>ジャンヌを表示させる</a:t>
                      </a:r>
                      <a:endParaRPr kumimoji="1" lang="en-US" altLang="ja-JP" sz="1100" dirty="0"/>
                    </a:p>
                  </a:txBody>
                  <a:tcPr/>
                </a:tc>
                <a:extLst>
                  <a:ext uri="{0D108BD9-81ED-4DB2-BD59-A6C34878D82A}">
                    <a16:rowId xmlns:a16="http://schemas.microsoft.com/office/drawing/2014/main" val="2037123247"/>
                  </a:ext>
                </a:extLst>
              </a:tr>
              <a:tr h="262163">
                <a:tc>
                  <a:txBody>
                    <a:bodyPr/>
                    <a:lstStyle/>
                    <a:p>
                      <a:pPr algn="ctr"/>
                      <a:r>
                        <a:rPr kumimoji="1" lang="en-US" altLang="ja-JP" sz="1100"/>
                        <a:t>5</a:t>
                      </a:r>
                      <a:endParaRPr kumimoji="1" lang="ja-JP" altLang="en-US" sz="1100"/>
                    </a:p>
                  </a:txBody>
                  <a:tcPr/>
                </a:tc>
                <a:tc>
                  <a:txBody>
                    <a:bodyPr/>
                    <a:lstStyle/>
                    <a:p>
                      <a:r>
                        <a:rPr kumimoji="1" lang="ja-JP" altLang="en-US" sz="1100"/>
                        <a:t>部隊表示</a:t>
                      </a:r>
                    </a:p>
                  </a:txBody>
                  <a:tcPr/>
                </a:tc>
                <a:tc>
                  <a:txBody>
                    <a:bodyPr/>
                    <a:lstStyle/>
                    <a:p>
                      <a:r>
                        <a:rPr kumimoji="1" lang="ja-JP" altLang="en-US" sz="1100"/>
                        <a:t>編成している部隊をリストで表示</a:t>
                      </a:r>
                      <a:endParaRPr kumimoji="1" lang="en-US" altLang="ja-JP" sz="1100"/>
                    </a:p>
                  </a:txBody>
                  <a:tcPr/>
                </a:tc>
                <a:extLst>
                  <a:ext uri="{0D108BD9-81ED-4DB2-BD59-A6C34878D82A}">
                    <a16:rowId xmlns:a16="http://schemas.microsoft.com/office/drawing/2014/main" val="3027198919"/>
                  </a:ext>
                </a:extLst>
              </a:tr>
              <a:tr h="262163">
                <a:tc>
                  <a:txBody>
                    <a:bodyPr/>
                    <a:lstStyle/>
                    <a:p>
                      <a:pPr algn="ctr"/>
                      <a:r>
                        <a:rPr kumimoji="1" lang="en-US" altLang="ja-JP" sz="1100"/>
                        <a:t>6</a:t>
                      </a:r>
                      <a:endParaRPr kumimoji="1" lang="ja-JP" altLang="en-US" sz="1100"/>
                    </a:p>
                  </a:txBody>
                  <a:tcPr/>
                </a:tc>
                <a:tc>
                  <a:txBody>
                    <a:bodyPr/>
                    <a:lstStyle/>
                    <a:p>
                      <a:r>
                        <a:rPr kumimoji="1" lang="ja-JP" altLang="en-US" sz="1100"/>
                        <a:t>スクロールバー</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部隊が表示エリアが入りきらない場合、スクロールバーを表示してスクロールで表示できるようにする</a:t>
                      </a:r>
                    </a:p>
                  </a:txBody>
                  <a:tcPr/>
                </a:tc>
                <a:extLst>
                  <a:ext uri="{0D108BD9-81ED-4DB2-BD59-A6C34878D82A}">
                    <a16:rowId xmlns:a16="http://schemas.microsoft.com/office/drawing/2014/main" val="1509618204"/>
                  </a:ext>
                </a:extLst>
              </a:tr>
              <a:tr h="262163">
                <a:tc>
                  <a:txBody>
                    <a:bodyPr/>
                    <a:lstStyle/>
                    <a:p>
                      <a:pPr algn="ctr"/>
                      <a:r>
                        <a:rPr kumimoji="1" lang="en-US" altLang="ja-JP" sz="1100"/>
                        <a:t>7</a:t>
                      </a:r>
                      <a:endParaRPr kumimoji="1" lang="ja-JP" altLang="en-US" sz="1100"/>
                    </a:p>
                  </a:txBody>
                  <a:tcPr/>
                </a:tc>
                <a:tc>
                  <a:txBody>
                    <a:bodyPr/>
                    <a:lstStyle/>
                    <a:p>
                      <a:pPr lvl="0">
                        <a:buNone/>
                      </a:pPr>
                      <a:r>
                        <a:rPr lang="ja-JP" altLang="en-US" sz="1100"/>
                        <a:t>もどる</a:t>
                      </a:r>
                      <a:r>
                        <a:rPr kumimoji="1" lang="ja-JP" altLang="en-US" sz="1100"/>
                        <a:t>ボタン</a:t>
                      </a:r>
                    </a:p>
                  </a:txBody>
                  <a:tcPr/>
                </a:tc>
                <a:tc>
                  <a:txBody>
                    <a:bodyPr/>
                    <a:lstStyle/>
                    <a:p>
                      <a:pPr marL="0" marR="0" lvl="0" indent="0" algn="l" defTabSz="914400" rtl="0">
                        <a:lnSpc>
                          <a:spcPct val="100000"/>
                        </a:lnSpc>
                        <a:spcBef>
                          <a:spcPts val="0"/>
                        </a:spcBef>
                        <a:spcAft>
                          <a:spcPts val="0"/>
                        </a:spcAft>
                        <a:buClrTx/>
                        <a:buSzTx/>
                        <a:buFontTx/>
                        <a:buNone/>
                        <a:tabLst/>
                        <a:defRPr/>
                      </a:pPr>
                      <a:r>
                        <a:rPr kumimoji="1" lang="ja-JP" altLang="en-US" sz="1100" dirty="0"/>
                        <a:t>タップで</a:t>
                      </a:r>
                      <a:r>
                        <a:rPr lang="ja-JP" altLang="en-US" sz="1100" dirty="0"/>
                        <a:t>ふれあいトップ</a:t>
                      </a:r>
                      <a:r>
                        <a:rPr kumimoji="1" lang="ja-JP" altLang="en-US" sz="1100" dirty="0"/>
                        <a:t>画面に遷移する</a:t>
                      </a:r>
                    </a:p>
                  </a:txBody>
                  <a:tcPr/>
                </a:tc>
                <a:extLst>
                  <a:ext uri="{0D108BD9-81ED-4DB2-BD59-A6C34878D82A}">
                    <a16:rowId xmlns:a16="http://schemas.microsoft.com/office/drawing/2014/main" val="2977496811"/>
                  </a:ext>
                </a:extLst>
              </a:tr>
            </a:tbl>
          </a:graphicData>
        </a:graphic>
      </p:graphicFrame>
      <p:sp>
        <p:nvSpPr>
          <p:cNvPr id="158" name="テキスト ボックス 157">
            <a:extLst>
              <a:ext uri="{FF2B5EF4-FFF2-40B4-BE49-F238E27FC236}">
                <a16:creationId xmlns:a16="http://schemas.microsoft.com/office/drawing/2014/main" id="{702A3E09-FA26-453C-B18F-F4EA5623428A}"/>
              </a:ext>
            </a:extLst>
          </p:cNvPr>
          <p:cNvSpPr txBox="1"/>
          <p:nvPr/>
        </p:nvSpPr>
        <p:spPr>
          <a:xfrm>
            <a:off x="3473991" y="3748117"/>
            <a:ext cx="263214" cy="261610"/>
          </a:xfrm>
          <a:prstGeom prst="rect">
            <a:avLst/>
          </a:prstGeom>
          <a:noFill/>
        </p:spPr>
        <p:txBody>
          <a:bodyPr wrap="square" rtlCol="0">
            <a:spAutoFit/>
          </a:bodyPr>
          <a:lstStyle/>
          <a:p>
            <a:r>
              <a:rPr kumimoji="1" lang="en-US" altLang="ja-JP" sz="1100">
                <a:latin typeface="+mn-ea"/>
              </a:rPr>
              <a:t>6</a:t>
            </a:r>
          </a:p>
        </p:txBody>
      </p:sp>
      <p:cxnSp>
        <p:nvCxnSpPr>
          <p:cNvPr id="159" name="直線コネクタ 158">
            <a:extLst>
              <a:ext uri="{FF2B5EF4-FFF2-40B4-BE49-F238E27FC236}">
                <a16:creationId xmlns:a16="http://schemas.microsoft.com/office/drawing/2014/main" id="{66C648C7-0A72-4028-BF5F-45E2212DC497}"/>
              </a:ext>
            </a:extLst>
          </p:cNvPr>
          <p:cNvCxnSpPr>
            <a:cxnSpLocks/>
            <a:stCxn id="158" idx="1"/>
          </p:cNvCxnSpPr>
          <p:nvPr/>
        </p:nvCxnSpPr>
        <p:spPr>
          <a:xfrm flipH="1">
            <a:off x="3169944" y="3878922"/>
            <a:ext cx="304047" cy="140212"/>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6C2B23B9-95F9-4AB4-B2C0-AF2CD8AB3F45}"/>
              </a:ext>
            </a:extLst>
          </p:cNvPr>
          <p:cNvSpPr txBox="1"/>
          <p:nvPr/>
        </p:nvSpPr>
        <p:spPr>
          <a:xfrm>
            <a:off x="345130" y="1368114"/>
            <a:ext cx="272832" cy="261610"/>
          </a:xfrm>
          <a:prstGeom prst="rect">
            <a:avLst/>
          </a:prstGeom>
          <a:noFill/>
        </p:spPr>
        <p:txBody>
          <a:bodyPr wrap="none" rtlCol="0" anchor="t">
            <a:spAutoFit/>
          </a:bodyPr>
          <a:lstStyle/>
          <a:p>
            <a:r>
              <a:rPr lang="en-US" altLang="ja-JP" sz="1100">
                <a:latin typeface="メイリオ"/>
                <a:ea typeface="メイリオ"/>
              </a:rPr>
              <a:t>7</a:t>
            </a:r>
          </a:p>
        </p:txBody>
      </p:sp>
      <p:cxnSp>
        <p:nvCxnSpPr>
          <p:cNvPr id="25" name="直線コネクタ 24">
            <a:extLst>
              <a:ext uri="{FF2B5EF4-FFF2-40B4-BE49-F238E27FC236}">
                <a16:creationId xmlns:a16="http://schemas.microsoft.com/office/drawing/2014/main" id="{03281644-C476-4FD1-BBCC-0661DCDAA6D7}"/>
              </a:ext>
            </a:extLst>
          </p:cNvPr>
          <p:cNvCxnSpPr>
            <a:cxnSpLocks/>
            <a:stCxn id="23" idx="3"/>
          </p:cNvCxnSpPr>
          <p:nvPr/>
        </p:nvCxnSpPr>
        <p:spPr>
          <a:xfrm>
            <a:off x="617962" y="1498919"/>
            <a:ext cx="374076" cy="20077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 name="正方形/長方形 5">
            <a:extLst>
              <a:ext uri="{FF2B5EF4-FFF2-40B4-BE49-F238E27FC236}">
                <a16:creationId xmlns:a16="http://schemas.microsoft.com/office/drawing/2014/main" id="{34CC7249-6419-47B9-9D32-D8E20DECBEEB}"/>
              </a:ext>
            </a:extLst>
          </p:cNvPr>
          <p:cNvSpPr/>
          <p:nvPr/>
        </p:nvSpPr>
        <p:spPr>
          <a:xfrm>
            <a:off x="3921984" y="3293339"/>
            <a:ext cx="3147015" cy="261610"/>
          </a:xfrm>
          <a:prstGeom prst="rect">
            <a:avLst/>
          </a:prstGeom>
        </p:spPr>
        <p:txBody>
          <a:bodyPr wrap="none">
            <a:spAutoFit/>
          </a:bodyPr>
          <a:lstStyle/>
          <a:p>
            <a:r>
              <a:rPr lang="en-US" altLang="ja-JP" sz="1100">
                <a:solidFill>
                  <a:srgbClr val="3D454C"/>
                </a:solidFill>
                <a:latin typeface="+mn-ea"/>
              </a:rPr>
              <a:t>※</a:t>
            </a:r>
            <a:r>
              <a:rPr lang="ja-JP" altLang="en-US" sz="1100">
                <a:solidFill>
                  <a:srgbClr val="3D454C"/>
                </a:solidFill>
                <a:latin typeface="+mn-ea"/>
              </a:rPr>
              <a:t>部隊の表示については部隊編成の仕様に従う</a:t>
            </a:r>
            <a:endParaRPr lang="ja-JP" altLang="en-US" sz="1100">
              <a:latin typeface="+mn-ea"/>
            </a:endParaRPr>
          </a:p>
        </p:txBody>
      </p:sp>
    </p:spTree>
    <p:extLst>
      <p:ext uri="{BB962C8B-B14F-4D97-AF65-F5344CB8AC3E}">
        <p14:creationId xmlns:p14="http://schemas.microsoft.com/office/powerpoint/2010/main" val="497163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3DBF561-3D4F-4916-9AAB-58CFAE6E3B95}"/>
              </a:ext>
            </a:extLst>
          </p:cNvPr>
          <p:cNvPicPr>
            <a:picLocks noChangeAspect="1"/>
          </p:cNvPicPr>
          <p:nvPr/>
        </p:nvPicPr>
        <p:blipFill>
          <a:blip r:embed="rId2"/>
          <a:stretch>
            <a:fillRect/>
          </a:stretch>
        </p:blipFill>
        <p:spPr>
          <a:xfrm>
            <a:off x="697207" y="957423"/>
            <a:ext cx="2645234" cy="4735577"/>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4493538" cy="307777"/>
          </a:xfrm>
          <a:prstGeom prst="rect">
            <a:avLst/>
          </a:prstGeom>
          <a:noFill/>
        </p:spPr>
        <p:txBody>
          <a:bodyPr wrap="none" rtlCol="0">
            <a:spAutoFit/>
          </a:bodyPr>
          <a:lstStyle/>
          <a:p>
            <a:r>
              <a:rPr kumimoji="1" lang="ja-JP" altLang="en-US" sz="1400" b="1" dirty="0">
                <a:latin typeface="+mn-ea"/>
              </a:rPr>
              <a:t>●</a:t>
            </a:r>
            <a:r>
              <a:rPr kumimoji="1" lang="en-US" altLang="ja-JP" sz="1400" b="1" dirty="0">
                <a:latin typeface="+mn-ea"/>
              </a:rPr>
              <a:t>sp120 </a:t>
            </a:r>
            <a:r>
              <a:rPr kumimoji="1" lang="ja-JP" altLang="en-US" sz="1400" b="1" dirty="0">
                <a:latin typeface="+mn-ea"/>
              </a:rPr>
              <a:t>ほかほかお風呂選択画面</a:t>
            </a:r>
            <a:r>
              <a:rPr kumimoji="1" lang="en-US" altLang="ja-JP" sz="1400" b="1" dirty="0">
                <a:solidFill>
                  <a:srgbClr val="FF0000"/>
                </a:solidFill>
                <a:latin typeface="+mn-ea"/>
              </a:rPr>
              <a:t>(20200312</a:t>
            </a:r>
            <a:r>
              <a:rPr kumimoji="1" lang="ja-JP" altLang="en-US" sz="1400" b="1" dirty="0">
                <a:solidFill>
                  <a:srgbClr val="FF0000"/>
                </a:solidFill>
                <a:latin typeface="+mn-ea"/>
              </a:rPr>
              <a:t>修正</a:t>
            </a:r>
            <a:r>
              <a:rPr kumimoji="1" lang="en-US" altLang="ja-JP" sz="1400" b="1" dirty="0">
                <a:solidFill>
                  <a:srgbClr val="FF0000"/>
                </a:solidFill>
                <a:latin typeface="+mn-ea"/>
              </a:rPr>
              <a:t>)</a:t>
            </a: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13</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graphicFrame>
        <p:nvGraphicFramePr>
          <p:cNvPr id="33" name="表 69">
            <a:extLst>
              <a:ext uri="{FF2B5EF4-FFF2-40B4-BE49-F238E27FC236}">
                <a16:creationId xmlns:a16="http://schemas.microsoft.com/office/drawing/2014/main" id="{97C09097-F116-41C8-B86B-7FDDE87B9223}"/>
              </a:ext>
            </a:extLst>
          </p:cNvPr>
          <p:cNvGraphicFramePr>
            <a:graphicFrameLocks noGrp="1"/>
          </p:cNvGraphicFramePr>
          <p:nvPr>
            <p:extLst>
              <p:ext uri="{D42A27DB-BD31-4B8C-83A1-F6EECF244321}">
                <p14:modId xmlns:p14="http://schemas.microsoft.com/office/powerpoint/2010/main" val="2374003613"/>
              </p:ext>
            </p:extLst>
          </p:nvPr>
        </p:nvGraphicFramePr>
        <p:xfrm>
          <a:off x="3912577" y="1025540"/>
          <a:ext cx="5150016" cy="3279858"/>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198880">
                  <a:extLst>
                    <a:ext uri="{9D8B030D-6E8A-4147-A177-3AD203B41FA5}">
                      <a16:colId xmlns:a16="http://schemas.microsoft.com/office/drawing/2014/main" val="1271158917"/>
                    </a:ext>
                  </a:extLst>
                </a:gridCol>
                <a:gridCol w="3546691">
                  <a:extLst>
                    <a:ext uri="{9D8B030D-6E8A-4147-A177-3AD203B41FA5}">
                      <a16:colId xmlns:a16="http://schemas.microsoft.com/office/drawing/2014/main" val="3042100415"/>
                    </a:ext>
                  </a:extLst>
                </a:gridCol>
              </a:tblGrid>
              <a:tr h="246108">
                <a:tc>
                  <a:txBody>
                    <a:bodyPr/>
                    <a:lstStyle/>
                    <a:p>
                      <a:pPr algn="ctr"/>
                      <a:r>
                        <a:rPr kumimoji="1" lang="en-US" altLang="ja-JP" sz="1100"/>
                        <a:t>No</a:t>
                      </a:r>
                      <a:endParaRPr kumimoji="1" lang="ja-JP" altLang="en-US" sz="1100"/>
                    </a:p>
                  </a:txBody>
                  <a:tcPr/>
                </a:tc>
                <a:tc>
                  <a:txBody>
                    <a:bodyPr/>
                    <a:lstStyle/>
                    <a:p>
                      <a:pPr algn="ctr"/>
                      <a:r>
                        <a:rPr kumimoji="1" lang="ja-JP" altLang="en-US" sz="1100"/>
                        <a:t>項目名</a:t>
                      </a:r>
                    </a:p>
                  </a:txBody>
                  <a:tcPr/>
                </a:tc>
                <a:tc>
                  <a:txBody>
                    <a:bodyPr/>
                    <a:lstStyle/>
                    <a:p>
                      <a:pPr algn="ctr"/>
                      <a:r>
                        <a:rPr kumimoji="1" lang="ja-JP" altLang="en-US" sz="110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a:t>1</a:t>
                      </a:r>
                    </a:p>
                  </a:txBody>
                  <a:tcPr/>
                </a:tc>
                <a:tc>
                  <a:txBody>
                    <a:bodyPr/>
                    <a:lstStyle/>
                    <a:p>
                      <a:r>
                        <a:rPr kumimoji="1" lang="ja-JP" altLang="en-US" sz="1100"/>
                        <a:t>ヘッダー</a:t>
                      </a:r>
                    </a:p>
                  </a:txBody>
                  <a:tcPr/>
                </a:tc>
                <a:tc>
                  <a:txBody>
                    <a:bodyPr/>
                    <a:lstStyle/>
                    <a:p>
                      <a:r>
                        <a:rPr kumimoji="1" lang="ja-JP" altLang="en-US" sz="1100"/>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100"/>
                        <a:t>2</a:t>
                      </a:r>
                      <a:endParaRPr kumimoji="1" lang="ja-JP" altLang="en-US" sz="1100"/>
                    </a:p>
                  </a:txBody>
                  <a:tcPr/>
                </a:tc>
                <a:tc>
                  <a:txBody>
                    <a:bodyPr/>
                    <a:lstStyle/>
                    <a:p>
                      <a:r>
                        <a:rPr kumimoji="1" lang="ja-JP" altLang="en-US" sz="1100"/>
                        <a:t>背景</a:t>
                      </a:r>
                    </a:p>
                  </a:txBody>
                  <a:tcPr/>
                </a:tc>
                <a:tc>
                  <a:txBody>
                    <a:bodyPr/>
                    <a:lstStyle/>
                    <a:p>
                      <a:r>
                        <a:rPr kumimoji="1" lang="en-US" altLang="ja-JP" sz="1100"/>
                        <a:t>2D</a:t>
                      </a:r>
                      <a:r>
                        <a:rPr kumimoji="1" lang="ja-JP" altLang="en-US" sz="1100"/>
                        <a:t>背景</a:t>
                      </a:r>
                    </a:p>
                  </a:txBody>
                  <a:tcPr/>
                </a:tc>
                <a:extLst>
                  <a:ext uri="{0D108BD9-81ED-4DB2-BD59-A6C34878D82A}">
                    <a16:rowId xmlns:a16="http://schemas.microsoft.com/office/drawing/2014/main" val="2763109579"/>
                  </a:ext>
                </a:extLst>
              </a:tr>
              <a:tr h="262163">
                <a:tc>
                  <a:txBody>
                    <a:bodyPr/>
                    <a:lstStyle/>
                    <a:p>
                      <a:pPr algn="ctr"/>
                      <a:r>
                        <a:rPr kumimoji="1" lang="en-US" altLang="ja-JP" sz="1100"/>
                        <a:t>3</a:t>
                      </a:r>
                      <a:endParaRPr kumimoji="1" lang="ja-JP" altLang="en-US" sz="1100"/>
                    </a:p>
                  </a:txBody>
                  <a:tcPr/>
                </a:tc>
                <a:tc>
                  <a:txBody>
                    <a:bodyPr/>
                    <a:lstStyle/>
                    <a:p>
                      <a:r>
                        <a:rPr kumimoji="1" lang="ja-JP" altLang="en-US" sz="1100"/>
                        <a:t>キャラ</a:t>
                      </a:r>
                    </a:p>
                  </a:txBody>
                  <a:tcPr/>
                </a:tc>
                <a:tc>
                  <a:txBody>
                    <a:bodyPr/>
                    <a:lstStyle/>
                    <a:p>
                      <a:r>
                        <a:rPr kumimoji="1" lang="en-US" altLang="ja-JP" sz="1100"/>
                        <a:t>3D</a:t>
                      </a:r>
                      <a:r>
                        <a:rPr kumimoji="1" lang="ja-JP" altLang="en-US" sz="1100"/>
                        <a:t>のジャンヌを表示させる</a:t>
                      </a:r>
                      <a:endParaRPr kumimoji="1" lang="en-US" altLang="ja-JP" sz="1100"/>
                    </a:p>
                  </a:txBody>
                  <a:tcPr/>
                </a:tc>
                <a:extLst>
                  <a:ext uri="{0D108BD9-81ED-4DB2-BD59-A6C34878D82A}">
                    <a16:rowId xmlns:a16="http://schemas.microsoft.com/office/drawing/2014/main" val="2037123247"/>
                  </a:ext>
                </a:extLst>
              </a:tr>
              <a:tr h="262163">
                <a:tc>
                  <a:txBody>
                    <a:bodyPr/>
                    <a:lstStyle/>
                    <a:p>
                      <a:pPr algn="ctr"/>
                      <a:r>
                        <a:rPr kumimoji="1" lang="en-US" altLang="ja-JP" sz="1100"/>
                        <a:t>4</a:t>
                      </a:r>
                      <a:endParaRPr kumimoji="1" lang="ja-JP" altLang="en-US" sz="1100"/>
                    </a:p>
                  </a:txBody>
                  <a:tcPr/>
                </a:tc>
                <a:tc>
                  <a:txBody>
                    <a:bodyPr/>
                    <a:lstStyle/>
                    <a:p>
                      <a:r>
                        <a:rPr kumimoji="1" lang="ja-JP" altLang="en-US" sz="1100"/>
                        <a:t>お風呂一覧</a:t>
                      </a:r>
                    </a:p>
                  </a:txBody>
                  <a:tcPr/>
                </a:tc>
                <a:tc>
                  <a:txBody>
                    <a:bodyPr/>
                    <a:lstStyle/>
                    <a:p>
                      <a:r>
                        <a:rPr kumimoji="1" lang="ja-JP" altLang="en-US" sz="1100" dirty="0"/>
                        <a:t>お風呂名と使用可能期間を表示する</a:t>
                      </a:r>
                      <a:endParaRPr kumimoji="1" lang="en-US" altLang="ja-JP" sz="1100" dirty="0"/>
                    </a:p>
                    <a:p>
                      <a:r>
                        <a:rPr kumimoji="1" lang="ja-JP" altLang="en-US" sz="1100" dirty="0"/>
                        <a:t>未購入の場合はロックがかかった状態にする</a:t>
                      </a:r>
                      <a:endParaRPr kumimoji="1" lang="en-US" altLang="ja-JP" sz="1100" dirty="0"/>
                    </a:p>
                    <a:p>
                      <a:r>
                        <a:rPr kumimoji="1" lang="ja-JP" altLang="en-US" sz="1100" b="0" dirty="0"/>
                        <a:t>交換や購入に期間制限がある場合は合わせて表示する</a:t>
                      </a:r>
                      <a:endParaRPr kumimoji="1" lang="en-US" altLang="ja-JP" sz="1100" b="0" dirty="0"/>
                    </a:p>
                  </a:txBody>
                  <a:tcPr/>
                </a:tc>
                <a:extLst>
                  <a:ext uri="{0D108BD9-81ED-4DB2-BD59-A6C34878D82A}">
                    <a16:rowId xmlns:a16="http://schemas.microsoft.com/office/drawing/2014/main" val="3027198919"/>
                  </a:ext>
                </a:extLst>
              </a:tr>
              <a:tr h="262163">
                <a:tc>
                  <a:txBody>
                    <a:bodyPr/>
                    <a:lstStyle/>
                    <a:p>
                      <a:pPr algn="ctr"/>
                      <a:r>
                        <a:rPr kumimoji="1" lang="en-US" altLang="ja-JP" sz="1100"/>
                        <a:t>5</a:t>
                      </a:r>
                      <a:endParaRPr kumimoji="1" lang="ja-JP" altLang="en-US" sz="1100"/>
                    </a:p>
                  </a:txBody>
                  <a:tcPr/>
                </a:tc>
                <a:tc>
                  <a:txBody>
                    <a:bodyPr/>
                    <a:lstStyle/>
                    <a:p>
                      <a:r>
                        <a:rPr kumimoji="1" lang="ja-JP" altLang="en-US" sz="1100"/>
                        <a:t>購入ボタン</a:t>
                      </a:r>
                    </a:p>
                  </a:txBody>
                  <a:tcPr/>
                </a:tc>
                <a:tc>
                  <a:txBody>
                    <a:bodyPr/>
                    <a:lstStyle/>
                    <a:p>
                      <a:r>
                        <a:rPr kumimoji="1" lang="ja-JP" altLang="en-US" sz="1100"/>
                        <a:t>タップで商品購入確認画面を表示させる</a:t>
                      </a:r>
                      <a:endParaRPr kumimoji="1" lang="en-US" altLang="ja-JP" sz="1100"/>
                    </a:p>
                    <a:p>
                      <a:r>
                        <a:rPr kumimoji="1" lang="en-US" altLang="ja-JP" sz="1100"/>
                        <a:t>(</a:t>
                      </a:r>
                      <a:r>
                        <a:rPr kumimoji="1" lang="ja-JP" altLang="en-US" sz="1100"/>
                        <a:t>ショップと共通</a:t>
                      </a:r>
                      <a:r>
                        <a:rPr kumimoji="1" lang="en-US" altLang="ja-JP" sz="1100"/>
                        <a:t>)</a:t>
                      </a:r>
                    </a:p>
                  </a:txBody>
                  <a:tcPr/>
                </a:tc>
                <a:extLst>
                  <a:ext uri="{0D108BD9-81ED-4DB2-BD59-A6C34878D82A}">
                    <a16:rowId xmlns:a16="http://schemas.microsoft.com/office/drawing/2014/main" val="2813824180"/>
                  </a:ext>
                </a:extLst>
              </a:tr>
              <a:tr h="262163">
                <a:tc>
                  <a:txBody>
                    <a:bodyPr/>
                    <a:lstStyle/>
                    <a:p>
                      <a:pPr algn="ctr"/>
                      <a:r>
                        <a:rPr kumimoji="1" lang="en-US" altLang="ja-JP" sz="1100"/>
                        <a:t>6</a:t>
                      </a:r>
                      <a:endParaRPr kumimoji="1" lang="ja-JP" altLang="en-US" sz="1100"/>
                    </a:p>
                  </a:txBody>
                  <a:tcPr/>
                </a:tc>
                <a:tc>
                  <a:txBody>
                    <a:bodyPr/>
                    <a:lstStyle/>
                    <a:p>
                      <a:r>
                        <a:rPr kumimoji="1" lang="ja-JP" altLang="en-US" sz="1100"/>
                        <a:t>交換ボタン</a:t>
                      </a:r>
                    </a:p>
                  </a:txBody>
                  <a:tcPr/>
                </a:tc>
                <a:tc>
                  <a:txBody>
                    <a:bodyPr/>
                    <a:lstStyle/>
                    <a:p>
                      <a:r>
                        <a:rPr kumimoji="1" lang="ja-JP" altLang="en-US" sz="1100"/>
                        <a:t>タップで商品交換確認画面を表示させる  </a:t>
                      </a:r>
                      <a:r>
                        <a:rPr kumimoji="1" lang="en-US" altLang="ja-JP" sz="1100"/>
                        <a:t>P.14</a:t>
                      </a:r>
                      <a:r>
                        <a:rPr kumimoji="1" lang="ja-JP" altLang="en-US" sz="1100"/>
                        <a:t>へ</a:t>
                      </a:r>
                      <a:endParaRPr kumimoji="1" lang="en-US" altLang="ja-JP" sz="1100"/>
                    </a:p>
                    <a:p>
                      <a:r>
                        <a:rPr kumimoji="1" lang="en-US" altLang="ja-JP" sz="1100"/>
                        <a:t>(</a:t>
                      </a:r>
                      <a:r>
                        <a:rPr kumimoji="1" lang="ja-JP" altLang="en-US" sz="1100"/>
                        <a:t>ショップでもあれば共通？</a:t>
                      </a:r>
                      <a:r>
                        <a:rPr kumimoji="1" lang="en-US" altLang="ja-JP" sz="1100"/>
                        <a:t>)</a:t>
                      </a:r>
                    </a:p>
                  </a:txBody>
                  <a:tcPr/>
                </a:tc>
                <a:extLst>
                  <a:ext uri="{0D108BD9-81ED-4DB2-BD59-A6C34878D82A}">
                    <a16:rowId xmlns:a16="http://schemas.microsoft.com/office/drawing/2014/main" val="3412794525"/>
                  </a:ext>
                </a:extLst>
              </a:tr>
              <a:tr h="262163">
                <a:tc>
                  <a:txBody>
                    <a:bodyPr/>
                    <a:lstStyle/>
                    <a:p>
                      <a:pPr algn="ctr"/>
                      <a:r>
                        <a:rPr kumimoji="1" lang="en-US" altLang="ja-JP" sz="1100"/>
                        <a:t>7</a:t>
                      </a:r>
                      <a:endParaRPr kumimoji="1" lang="ja-JP" altLang="en-US" sz="1100"/>
                    </a:p>
                  </a:txBody>
                  <a:tcPr/>
                </a:tc>
                <a:tc>
                  <a:txBody>
                    <a:bodyPr/>
                    <a:lstStyle/>
                    <a:p>
                      <a:r>
                        <a:rPr kumimoji="1" lang="en-US" altLang="ja-JP" sz="1100" err="1"/>
                        <a:t>i</a:t>
                      </a:r>
                      <a:r>
                        <a:rPr kumimoji="1" lang="ja-JP" altLang="en-US" sz="1100"/>
                        <a:t>ボタン</a:t>
                      </a:r>
                    </a:p>
                  </a:txBody>
                  <a:tcPr/>
                </a:tc>
                <a:tc>
                  <a:txBody>
                    <a:bodyPr/>
                    <a:lstStyle/>
                    <a:p>
                      <a:r>
                        <a:rPr kumimoji="1" lang="ja-JP" altLang="en-US" sz="1100" b="1" dirty="0"/>
                        <a:t>タップで</a:t>
                      </a:r>
                      <a:r>
                        <a:rPr kumimoji="1" lang="en-US" altLang="ja-JP" sz="1100" b="1" dirty="0"/>
                        <a:t>p.10</a:t>
                      </a:r>
                      <a:r>
                        <a:rPr kumimoji="1" lang="ja-JP" altLang="en-US" sz="1100" b="1" dirty="0"/>
                        <a:t>の該当の</a:t>
                      </a:r>
                      <a:r>
                        <a:rPr kumimoji="1" lang="ja-JP" altLang="en-US" sz="1100" b="1" dirty="0">
                          <a:latin typeface="+mn-ea"/>
                        </a:rPr>
                        <a:t>お風呂確認用の演出</a:t>
                      </a:r>
                      <a:r>
                        <a:rPr kumimoji="1" lang="ja-JP" altLang="en-US" sz="1100" b="1" dirty="0"/>
                        <a:t>に遷移する</a:t>
                      </a:r>
                      <a:endParaRPr kumimoji="1" lang="en-US" altLang="ja-JP" sz="1100" b="1" dirty="0"/>
                    </a:p>
                  </a:txBody>
                  <a:tcPr/>
                </a:tc>
                <a:extLst>
                  <a:ext uri="{0D108BD9-81ED-4DB2-BD59-A6C34878D82A}">
                    <a16:rowId xmlns:a16="http://schemas.microsoft.com/office/drawing/2014/main" val="2755209153"/>
                  </a:ext>
                </a:extLst>
              </a:tr>
              <a:tr h="262163">
                <a:tc>
                  <a:txBody>
                    <a:bodyPr/>
                    <a:lstStyle/>
                    <a:p>
                      <a:pPr algn="ctr"/>
                      <a:r>
                        <a:rPr kumimoji="1" lang="en-US" altLang="ja-JP" sz="1100"/>
                        <a:t>8</a:t>
                      </a:r>
                      <a:endParaRPr kumimoji="1" lang="ja-JP" altLang="en-US" sz="1100"/>
                    </a:p>
                  </a:txBody>
                  <a:tcPr/>
                </a:tc>
                <a:tc>
                  <a:txBody>
                    <a:bodyPr/>
                    <a:lstStyle/>
                    <a:p>
                      <a:r>
                        <a:rPr kumimoji="1" lang="ja-JP" altLang="en-US" sz="1100"/>
                        <a:t>使用中アイコン</a:t>
                      </a:r>
                    </a:p>
                  </a:txBody>
                  <a:tcPr/>
                </a:tc>
                <a:tc>
                  <a:txBody>
                    <a:bodyPr/>
                    <a:lstStyle/>
                    <a:p>
                      <a:r>
                        <a:rPr kumimoji="1" lang="ja-JP" altLang="en-US" sz="1100"/>
                        <a:t>現在使用しているお風呂に表示させる</a:t>
                      </a:r>
                    </a:p>
                  </a:txBody>
                  <a:tcPr/>
                </a:tc>
                <a:extLst>
                  <a:ext uri="{0D108BD9-81ED-4DB2-BD59-A6C34878D82A}">
                    <a16:rowId xmlns:a16="http://schemas.microsoft.com/office/drawing/2014/main" val="158945386"/>
                  </a:ext>
                </a:extLst>
              </a:tr>
              <a:tr h="262163">
                <a:tc>
                  <a:txBody>
                    <a:bodyPr/>
                    <a:lstStyle/>
                    <a:p>
                      <a:pPr algn="ctr"/>
                      <a:r>
                        <a:rPr kumimoji="1" lang="en-US" altLang="ja-JP" sz="1100"/>
                        <a:t>9</a:t>
                      </a:r>
                      <a:endParaRPr kumimoji="1" lang="ja-JP" altLang="en-US" sz="1100"/>
                    </a:p>
                  </a:txBody>
                  <a:tcPr/>
                </a:tc>
                <a:tc>
                  <a:txBody>
                    <a:bodyPr/>
                    <a:lstStyle/>
                    <a:p>
                      <a:r>
                        <a:rPr kumimoji="1" lang="ja-JP" altLang="en-US" sz="1100"/>
                        <a:t>もどるボタン</a:t>
                      </a:r>
                    </a:p>
                  </a:txBody>
                  <a:tcPr/>
                </a:tc>
                <a:tc>
                  <a:txBody>
                    <a:bodyPr/>
                    <a:lstStyle/>
                    <a:p>
                      <a:r>
                        <a:rPr kumimoji="1" lang="ja-JP" altLang="en-US" sz="1100" dirty="0"/>
                        <a:t>タップで</a:t>
                      </a:r>
                      <a:r>
                        <a:rPr kumimoji="1" lang="ja-JP" altLang="en-US" sz="1100" b="0" dirty="0">
                          <a:latin typeface="+mn-ea"/>
                        </a:rPr>
                        <a:t>ほっこり部隊選択画面に遷移する</a:t>
                      </a:r>
                      <a:endParaRPr kumimoji="1" lang="ja-JP" altLang="en-US" sz="1100" b="0" dirty="0"/>
                    </a:p>
                  </a:txBody>
                  <a:tcPr/>
                </a:tc>
                <a:extLst>
                  <a:ext uri="{0D108BD9-81ED-4DB2-BD59-A6C34878D82A}">
                    <a16:rowId xmlns:a16="http://schemas.microsoft.com/office/drawing/2014/main" val="3885610424"/>
                  </a:ext>
                </a:extLst>
              </a:tr>
            </a:tbl>
          </a:graphicData>
        </a:graphic>
      </p:graphicFrame>
      <p:sp>
        <p:nvSpPr>
          <p:cNvPr id="47" name="テキスト ボックス 46">
            <a:extLst>
              <a:ext uri="{FF2B5EF4-FFF2-40B4-BE49-F238E27FC236}">
                <a16:creationId xmlns:a16="http://schemas.microsoft.com/office/drawing/2014/main" id="{48A2320A-75AA-4CAE-B847-981F50C3F6F0}"/>
              </a:ext>
            </a:extLst>
          </p:cNvPr>
          <p:cNvSpPr txBox="1"/>
          <p:nvPr/>
        </p:nvSpPr>
        <p:spPr>
          <a:xfrm>
            <a:off x="3463171" y="948634"/>
            <a:ext cx="325730" cy="261610"/>
          </a:xfrm>
          <a:prstGeom prst="rect">
            <a:avLst/>
          </a:prstGeom>
          <a:noFill/>
        </p:spPr>
        <p:txBody>
          <a:bodyPr wrap="none" rtlCol="0">
            <a:spAutoFit/>
          </a:bodyPr>
          <a:lstStyle/>
          <a:p>
            <a:r>
              <a:rPr kumimoji="1" lang="ja-JP" altLang="en-US" sz="1100">
                <a:latin typeface="+mn-ea"/>
              </a:rPr>
              <a:t>１</a:t>
            </a:r>
          </a:p>
        </p:txBody>
      </p:sp>
      <p:sp>
        <p:nvSpPr>
          <p:cNvPr id="49" name="テキスト ボックス 48">
            <a:extLst>
              <a:ext uri="{FF2B5EF4-FFF2-40B4-BE49-F238E27FC236}">
                <a16:creationId xmlns:a16="http://schemas.microsoft.com/office/drawing/2014/main" id="{CBA863DB-27B0-42AE-844B-817D0D5F6A0A}"/>
              </a:ext>
            </a:extLst>
          </p:cNvPr>
          <p:cNvSpPr txBox="1"/>
          <p:nvPr/>
        </p:nvSpPr>
        <p:spPr>
          <a:xfrm>
            <a:off x="268930" y="1871441"/>
            <a:ext cx="272832" cy="261610"/>
          </a:xfrm>
          <a:prstGeom prst="rect">
            <a:avLst/>
          </a:prstGeom>
          <a:noFill/>
        </p:spPr>
        <p:txBody>
          <a:bodyPr wrap="none" rtlCol="0">
            <a:spAutoFit/>
          </a:bodyPr>
          <a:lstStyle/>
          <a:p>
            <a:r>
              <a:rPr kumimoji="1" lang="en-US" altLang="ja-JP" sz="1100">
                <a:latin typeface="+mn-ea"/>
              </a:rPr>
              <a:t>3</a:t>
            </a:r>
            <a:endParaRPr kumimoji="1" lang="ja-JP" altLang="en-US" sz="1100">
              <a:latin typeface="+mn-ea"/>
            </a:endParaRPr>
          </a:p>
        </p:txBody>
      </p:sp>
      <p:sp>
        <p:nvSpPr>
          <p:cNvPr id="50" name="テキスト ボックス 49">
            <a:extLst>
              <a:ext uri="{FF2B5EF4-FFF2-40B4-BE49-F238E27FC236}">
                <a16:creationId xmlns:a16="http://schemas.microsoft.com/office/drawing/2014/main" id="{2512ECFE-2BC0-445A-9190-612056C6E4CF}"/>
              </a:ext>
            </a:extLst>
          </p:cNvPr>
          <p:cNvSpPr txBox="1"/>
          <p:nvPr/>
        </p:nvSpPr>
        <p:spPr>
          <a:xfrm>
            <a:off x="3489620" y="1964802"/>
            <a:ext cx="272832" cy="261610"/>
          </a:xfrm>
          <a:prstGeom prst="rect">
            <a:avLst/>
          </a:prstGeom>
          <a:noFill/>
        </p:spPr>
        <p:txBody>
          <a:bodyPr wrap="square" rtlCol="0">
            <a:spAutoFit/>
          </a:bodyPr>
          <a:lstStyle/>
          <a:p>
            <a:r>
              <a:rPr kumimoji="1" lang="en-US" altLang="ja-JP" sz="1100">
                <a:latin typeface="+mn-ea"/>
              </a:rPr>
              <a:t>4</a:t>
            </a:r>
            <a:endParaRPr kumimoji="1" lang="ja-JP" altLang="en-US" sz="1100">
              <a:latin typeface="+mn-ea"/>
            </a:endParaRPr>
          </a:p>
        </p:txBody>
      </p:sp>
      <p:sp>
        <p:nvSpPr>
          <p:cNvPr id="51" name="テキスト ボックス 50">
            <a:extLst>
              <a:ext uri="{FF2B5EF4-FFF2-40B4-BE49-F238E27FC236}">
                <a16:creationId xmlns:a16="http://schemas.microsoft.com/office/drawing/2014/main" id="{E30B627C-A63E-494A-BC31-D12D2E144058}"/>
              </a:ext>
            </a:extLst>
          </p:cNvPr>
          <p:cNvSpPr txBox="1"/>
          <p:nvPr/>
        </p:nvSpPr>
        <p:spPr>
          <a:xfrm>
            <a:off x="3489620" y="1470654"/>
            <a:ext cx="272832" cy="261610"/>
          </a:xfrm>
          <a:prstGeom prst="rect">
            <a:avLst/>
          </a:prstGeom>
          <a:noFill/>
        </p:spPr>
        <p:txBody>
          <a:bodyPr wrap="none" rtlCol="0">
            <a:spAutoFit/>
          </a:bodyPr>
          <a:lstStyle/>
          <a:p>
            <a:r>
              <a:rPr kumimoji="1" lang="en-US" altLang="ja-JP" sz="1100">
                <a:latin typeface="+mn-ea"/>
              </a:rPr>
              <a:t>2</a:t>
            </a:r>
          </a:p>
        </p:txBody>
      </p:sp>
      <p:sp>
        <p:nvSpPr>
          <p:cNvPr id="52" name="テキスト ボックス 51">
            <a:extLst>
              <a:ext uri="{FF2B5EF4-FFF2-40B4-BE49-F238E27FC236}">
                <a16:creationId xmlns:a16="http://schemas.microsoft.com/office/drawing/2014/main" id="{CAEA155A-D5A1-44B7-8511-8C3ED0B9F5FE}"/>
              </a:ext>
            </a:extLst>
          </p:cNvPr>
          <p:cNvSpPr txBox="1"/>
          <p:nvPr/>
        </p:nvSpPr>
        <p:spPr>
          <a:xfrm>
            <a:off x="3463171" y="4104540"/>
            <a:ext cx="325730" cy="261610"/>
          </a:xfrm>
          <a:prstGeom prst="rect">
            <a:avLst/>
          </a:prstGeom>
          <a:noFill/>
        </p:spPr>
        <p:txBody>
          <a:bodyPr wrap="square" rtlCol="0">
            <a:spAutoFit/>
          </a:bodyPr>
          <a:lstStyle/>
          <a:p>
            <a:r>
              <a:rPr kumimoji="1" lang="en-US" altLang="ja-JP" sz="1100">
                <a:latin typeface="+mn-ea"/>
              </a:rPr>
              <a:t>6</a:t>
            </a:r>
          </a:p>
        </p:txBody>
      </p:sp>
      <p:cxnSp>
        <p:nvCxnSpPr>
          <p:cNvPr id="53" name="直線コネクタ 52">
            <a:extLst>
              <a:ext uri="{FF2B5EF4-FFF2-40B4-BE49-F238E27FC236}">
                <a16:creationId xmlns:a16="http://schemas.microsoft.com/office/drawing/2014/main" id="{5F98ED23-2900-405F-ADAF-E58176287E86}"/>
              </a:ext>
            </a:extLst>
          </p:cNvPr>
          <p:cNvCxnSpPr>
            <a:cxnSpLocks/>
            <a:stCxn id="47" idx="1"/>
          </p:cNvCxnSpPr>
          <p:nvPr/>
        </p:nvCxnSpPr>
        <p:spPr>
          <a:xfrm flipH="1">
            <a:off x="3221066" y="1079439"/>
            <a:ext cx="242105"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D28E213B-C63E-4C39-A167-1013C59ED2DB}"/>
              </a:ext>
            </a:extLst>
          </p:cNvPr>
          <p:cNvCxnSpPr>
            <a:cxnSpLocks/>
            <a:stCxn id="49" idx="3"/>
          </p:cNvCxnSpPr>
          <p:nvPr/>
        </p:nvCxnSpPr>
        <p:spPr>
          <a:xfrm>
            <a:off x="541762" y="2002246"/>
            <a:ext cx="609817" cy="29443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1928D7EC-CD63-492A-85C8-CC5CE39452A9}"/>
              </a:ext>
            </a:extLst>
          </p:cNvPr>
          <p:cNvCxnSpPr>
            <a:cxnSpLocks/>
            <a:stCxn id="50" idx="1"/>
          </p:cNvCxnSpPr>
          <p:nvPr/>
        </p:nvCxnSpPr>
        <p:spPr>
          <a:xfrm flipH="1">
            <a:off x="2524126" y="2095607"/>
            <a:ext cx="965494" cy="31322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539A3FD8-A787-4623-B3A1-E6178D66BF04}"/>
              </a:ext>
            </a:extLst>
          </p:cNvPr>
          <p:cNvCxnSpPr>
            <a:cxnSpLocks/>
            <a:stCxn id="52" idx="1"/>
          </p:cNvCxnSpPr>
          <p:nvPr/>
        </p:nvCxnSpPr>
        <p:spPr>
          <a:xfrm flipH="1">
            <a:off x="2816227" y="4235345"/>
            <a:ext cx="646944" cy="19555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28858A6-83E3-4B1E-86D8-17EF1681D5EA}"/>
              </a:ext>
            </a:extLst>
          </p:cNvPr>
          <p:cNvCxnSpPr>
            <a:cxnSpLocks/>
            <a:stCxn id="51" idx="1"/>
          </p:cNvCxnSpPr>
          <p:nvPr/>
        </p:nvCxnSpPr>
        <p:spPr>
          <a:xfrm flipH="1">
            <a:off x="3037088" y="1601459"/>
            <a:ext cx="452532" cy="211467"/>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6F914BE7-2EAF-46D5-9A4D-CFD71C82C4CB}"/>
              </a:ext>
            </a:extLst>
          </p:cNvPr>
          <p:cNvSpPr txBox="1"/>
          <p:nvPr/>
        </p:nvSpPr>
        <p:spPr>
          <a:xfrm>
            <a:off x="3494429" y="2469010"/>
            <a:ext cx="263214" cy="261610"/>
          </a:xfrm>
          <a:prstGeom prst="rect">
            <a:avLst/>
          </a:prstGeom>
          <a:noFill/>
        </p:spPr>
        <p:txBody>
          <a:bodyPr wrap="square" rtlCol="0">
            <a:spAutoFit/>
          </a:bodyPr>
          <a:lstStyle/>
          <a:p>
            <a:r>
              <a:rPr kumimoji="1" lang="en-US" altLang="ja-JP" sz="1100" dirty="0">
                <a:latin typeface="+mn-ea"/>
              </a:rPr>
              <a:t>5</a:t>
            </a:r>
          </a:p>
        </p:txBody>
      </p:sp>
      <p:cxnSp>
        <p:nvCxnSpPr>
          <p:cNvPr id="22" name="直線コネクタ 21">
            <a:extLst>
              <a:ext uri="{FF2B5EF4-FFF2-40B4-BE49-F238E27FC236}">
                <a16:creationId xmlns:a16="http://schemas.microsoft.com/office/drawing/2014/main" id="{1002A61F-A48D-49DF-901D-932A6F48B3B1}"/>
              </a:ext>
            </a:extLst>
          </p:cNvPr>
          <p:cNvCxnSpPr>
            <a:cxnSpLocks/>
            <a:stCxn id="21" idx="1"/>
          </p:cNvCxnSpPr>
          <p:nvPr/>
        </p:nvCxnSpPr>
        <p:spPr>
          <a:xfrm flipH="1">
            <a:off x="3037088" y="2599815"/>
            <a:ext cx="457341" cy="27122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78D1DBB0-97A8-4BAB-817A-98F64FEECC49}"/>
              </a:ext>
            </a:extLst>
          </p:cNvPr>
          <p:cNvSpPr txBox="1"/>
          <p:nvPr/>
        </p:nvSpPr>
        <p:spPr>
          <a:xfrm>
            <a:off x="3489620" y="2833023"/>
            <a:ext cx="231288" cy="261610"/>
          </a:xfrm>
          <a:prstGeom prst="rect">
            <a:avLst/>
          </a:prstGeom>
          <a:noFill/>
        </p:spPr>
        <p:txBody>
          <a:bodyPr wrap="square" rtlCol="0">
            <a:spAutoFit/>
          </a:bodyPr>
          <a:lstStyle/>
          <a:p>
            <a:r>
              <a:rPr kumimoji="1" lang="en-US" altLang="ja-JP" sz="1100">
                <a:latin typeface="+mn-ea"/>
              </a:rPr>
              <a:t>7</a:t>
            </a:r>
            <a:endParaRPr kumimoji="1" lang="ja-JP" altLang="en-US" sz="1100">
              <a:latin typeface="+mn-ea"/>
            </a:endParaRPr>
          </a:p>
        </p:txBody>
      </p:sp>
      <p:cxnSp>
        <p:nvCxnSpPr>
          <p:cNvPr id="26" name="直線コネクタ 25">
            <a:extLst>
              <a:ext uri="{FF2B5EF4-FFF2-40B4-BE49-F238E27FC236}">
                <a16:creationId xmlns:a16="http://schemas.microsoft.com/office/drawing/2014/main" id="{0A0451F3-64C3-4750-80B8-2A2B7EA3F80D}"/>
              </a:ext>
            </a:extLst>
          </p:cNvPr>
          <p:cNvCxnSpPr>
            <a:cxnSpLocks/>
            <a:stCxn id="25" idx="1"/>
          </p:cNvCxnSpPr>
          <p:nvPr/>
        </p:nvCxnSpPr>
        <p:spPr>
          <a:xfrm flipH="1">
            <a:off x="3086100" y="2963828"/>
            <a:ext cx="403520" cy="23872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2011D6CC-80A1-4BD7-BF0D-669FA3D9884D}"/>
              </a:ext>
            </a:extLst>
          </p:cNvPr>
          <p:cNvSpPr txBox="1"/>
          <p:nvPr/>
        </p:nvSpPr>
        <p:spPr>
          <a:xfrm>
            <a:off x="267767" y="1375420"/>
            <a:ext cx="272832" cy="261610"/>
          </a:xfrm>
          <a:prstGeom prst="rect">
            <a:avLst/>
          </a:prstGeom>
          <a:noFill/>
        </p:spPr>
        <p:txBody>
          <a:bodyPr wrap="none" rtlCol="0">
            <a:spAutoFit/>
          </a:bodyPr>
          <a:lstStyle/>
          <a:p>
            <a:r>
              <a:rPr kumimoji="1" lang="en-US" altLang="ja-JP" sz="1100" dirty="0">
                <a:latin typeface="+mn-ea"/>
              </a:rPr>
              <a:t>9</a:t>
            </a:r>
            <a:endParaRPr kumimoji="1" lang="ja-JP" altLang="en-US" sz="1100" dirty="0">
              <a:latin typeface="+mn-ea"/>
            </a:endParaRPr>
          </a:p>
        </p:txBody>
      </p:sp>
      <p:cxnSp>
        <p:nvCxnSpPr>
          <p:cNvPr id="30" name="直線コネクタ 29">
            <a:extLst>
              <a:ext uri="{FF2B5EF4-FFF2-40B4-BE49-F238E27FC236}">
                <a16:creationId xmlns:a16="http://schemas.microsoft.com/office/drawing/2014/main" id="{019F28ED-0DA8-4BA0-A894-365BFF628B5C}"/>
              </a:ext>
            </a:extLst>
          </p:cNvPr>
          <p:cNvCxnSpPr>
            <a:cxnSpLocks/>
            <a:stCxn id="29" idx="3"/>
          </p:cNvCxnSpPr>
          <p:nvPr/>
        </p:nvCxnSpPr>
        <p:spPr>
          <a:xfrm>
            <a:off x="540599" y="1506225"/>
            <a:ext cx="368709" cy="30193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FC1473EC-CA26-4891-A9C8-81C6BBDA12F7}"/>
              </a:ext>
            </a:extLst>
          </p:cNvPr>
          <p:cNvSpPr/>
          <p:nvPr/>
        </p:nvSpPr>
        <p:spPr>
          <a:xfrm>
            <a:off x="3912576" y="4645082"/>
            <a:ext cx="5117123" cy="1554272"/>
          </a:xfrm>
          <a:prstGeom prst="rect">
            <a:avLst/>
          </a:prstGeom>
        </p:spPr>
        <p:txBody>
          <a:bodyPr wrap="square">
            <a:spAutoFit/>
          </a:bodyPr>
          <a:lstStyle/>
          <a:p>
            <a:r>
              <a:rPr lang="en-US" altLang="ja-JP" sz="1100" dirty="0">
                <a:solidFill>
                  <a:srgbClr val="FF0000"/>
                </a:solidFill>
                <a:latin typeface="+mn-ea"/>
              </a:rPr>
              <a:t>※</a:t>
            </a:r>
            <a:r>
              <a:rPr lang="ja-JP" altLang="en-US" sz="1050" dirty="0"/>
              <a:t>リザルトで表示するお風呂は、クエスト開始時点のお風呂と</a:t>
            </a:r>
            <a:r>
              <a:rPr lang="ja-JP" altLang="en-US" sz="1050" dirty="0">
                <a:latin typeface="+mn-ea"/>
              </a:rPr>
              <a:t>する</a:t>
            </a:r>
            <a:endParaRPr lang="en-US" altLang="ja-JP" sz="1050" dirty="0">
              <a:latin typeface="+mn-ea"/>
            </a:endParaRPr>
          </a:p>
          <a:p>
            <a:endParaRPr lang="en-US" altLang="ja-JP" sz="1050" dirty="0">
              <a:latin typeface="+mn-ea"/>
            </a:endParaRPr>
          </a:p>
          <a:p>
            <a:r>
              <a:rPr lang="en-US" altLang="ja-JP" sz="1050" dirty="0">
                <a:solidFill>
                  <a:srgbClr val="FF0000"/>
                </a:solidFill>
                <a:latin typeface="+mn-ea"/>
              </a:rPr>
              <a:t>※</a:t>
            </a:r>
            <a:r>
              <a:rPr lang="ja-JP" altLang="en-US" sz="1050" dirty="0">
                <a:latin typeface="+mn-ea"/>
              </a:rPr>
              <a:t>サブスクリプション未購入時にサブスクリプション対象のお風呂を選択した場合、</a:t>
            </a:r>
            <a:endParaRPr lang="en-US" altLang="ja-JP" sz="1050" dirty="0">
              <a:latin typeface="+mn-ea"/>
            </a:endParaRPr>
          </a:p>
          <a:p>
            <a:r>
              <a:rPr lang="ja-JP" altLang="en-US" sz="1050" dirty="0">
                <a:latin typeface="+mn-ea"/>
              </a:rPr>
              <a:t>　サブスクリプション</a:t>
            </a:r>
            <a:r>
              <a:rPr kumimoji="1" lang="ja-JP" altLang="en-US" sz="1050" dirty="0"/>
              <a:t>商品の購入確認画面を表示させる。</a:t>
            </a:r>
            <a:endParaRPr kumimoji="1" lang="en-US" altLang="ja-JP" sz="1050" dirty="0"/>
          </a:p>
          <a:p>
            <a:endParaRPr kumimoji="1" lang="en-US" altLang="ja-JP" sz="1050" b="1" dirty="0">
              <a:latin typeface="+mn-ea"/>
            </a:endParaRPr>
          </a:p>
          <a:p>
            <a:r>
              <a:rPr lang="en-US" altLang="ja-JP" sz="1050" b="1" dirty="0">
                <a:solidFill>
                  <a:srgbClr val="FF0000"/>
                </a:solidFill>
                <a:latin typeface="+mn-ea"/>
              </a:rPr>
              <a:t>※</a:t>
            </a:r>
            <a:r>
              <a:rPr lang="ja-JP" altLang="en-US" sz="1050" b="1" dirty="0">
                <a:latin typeface="+mn-ea"/>
              </a:rPr>
              <a:t>使用中アイコンが切り替えは、お風呂の選択を行った瞬間に行われる</a:t>
            </a:r>
            <a:br>
              <a:rPr lang="ja-JP" altLang="en-US" sz="1050" b="1" dirty="0">
                <a:latin typeface="+mn-ea"/>
              </a:rPr>
            </a:br>
            <a:r>
              <a:rPr lang="ja-JP" altLang="en-US" sz="1050" b="1" dirty="0">
                <a:latin typeface="+mn-ea"/>
              </a:rPr>
              <a:t>（お風呂を選択した瞬間に使用中アイコンを切り替え→画面遷移という感じ）</a:t>
            </a:r>
            <a:br>
              <a:rPr lang="ja-JP" altLang="en-US" sz="1050" b="1" dirty="0">
                <a:latin typeface="+mn-ea"/>
              </a:rPr>
            </a:br>
            <a:r>
              <a:rPr lang="ja-JP" altLang="en-US" sz="1050" b="1" dirty="0">
                <a:latin typeface="+mn-ea"/>
              </a:rPr>
              <a:t>上記で違和感があるようであれば、使用中アイコンが切り替わるのは、次にお風呂選択画面が表示されたタイミングでお願いします。</a:t>
            </a:r>
          </a:p>
        </p:txBody>
      </p:sp>
      <p:sp>
        <p:nvSpPr>
          <p:cNvPr id="32" name="テキスト ボックス 31">
            <a:extLst>
              <a:ext uri="{FF2B5EF4-FFF2-40B4-BE49-F238E27FC236}">
                <a16:creationId xmlns:a16="http://schemas.microsoft.com/office/drawing/2014/main" id="{4359B0B5-87D2-4D53-89CF-FC3D9A023060}"/>
              </a:ext>
            </a:extLst>
          </p:cNvPr>
          <p:cNvSpPr txBox="1"/>
          <p:nvPr/>
        </p:nvSpPr>
        <p:spPr>
          <a:xfrm>
            <a:off x="3463171" y="3546604"/>
            <a:ext cx="231288" cy="261610"/>
          </a:xfrm>
          <a:prstGeom prst="rect">
            <a:avLst/>
          </a:prstGeom>
          <a:noFill/>
        </p:spPr>
        <p:txBody>
          <a:bodyPr wrap="square" rtlCol="0">
            <a:spAutoFit/>
          </a:bodyPr>
          <a:lstStyle/>
          <a:p>
            <a:r>
              <a:rPr kumimoji="1" lang="en-US" altLang="ja-JP" sz="1100" dirty="0">
                <a:latin typeface="+mn-ea"/>
              </a:rPr>
              <a:t>8</a:t>
            </a:r>
            <a:endParaRPr kumimoji="1" lang="ja-JP" altLang="en-US" sz="1100" dirty="0">
              <a:latin typeface="+mn-ea"/>
            </a:endParaRPr>
          </a:p>
        </p:txBody>
      </p:sp>
      <p:cxnSp>
        <p:nvCxnSpPr>
          <p:cNvPr id="34" name="直線コネクタ 33">
            <a:extLst>
              <a:ext uri="{FF2B5EF4-FFF2-40B4-BE49-F238E27FC236}">
                <a16:creationId xmlns:a16="http://schemas.microsoft.com/office/drawing/2014/main" id="{2254A52D-29D3-4F50-A16D-A842C488CF66}"/>
              </a:ext>
            </a:extLst>
          </p:cNvPr>
          <p:cNvCxnSpPr>
            <a:cxnSpLocks/>
            <a:stCxn id="32" idx="1"/>
          </p:cNvCxnSpPr>
          <p:nvPr/>
        </p:nvCxnSpPr>
        <p:spPr>
          <a:xfrm flipH="1">
            <a:off x="3059651" y="3677409"/>
            <a:ext cx="403520" cy="23872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2986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DDE753A0-E969-48FA-A70F-7E3EA5F427DF}"/>
              </a:ext>
            </a:extLst>
          </p:cNvPr>
          <p:cNvPicPr>
            <a:picLocks noChangeAspect="1"/>
          </p:cNvPicPr>
          <p:nvPr/>
        </p:nvPicPr>
        <p:blipFill rotWithShape="1">
          <a:blip r:embed="rId2"/>
          <a:srcRect t="509" r="717"/>
          <a:stretch/>
        </p:blipFill>
        <p:spPr>
          <a:xfrm>
            <a:off x="4076701" y="1079440"/>
            <a:ext cx="2606143" cy="4622218"/>
          </a:xfrm>
          <a:prstGeom prst="rect">
            <a:avLst/>
          </a:prstGeom>
        </p:spPr>
      </p:pic>
      <p:pic>
        <p:nvPicPr>
          <p:cNvPr id="3" name="図 2">
            <a:extLst>
              <a:ext uri="{FF2B5EF4-FFF2-40B4-BE49-F238E27FC236}">
                <a16:creationId xmlns:a16="http://schemas.microsoft.com/office/drawing/2014/main" id="{FDBA46A8-9E0F-4A36-B010-33203C145B57}"/>
              </a:ext>
            </a:extLst>
          </p:cNvPr>
          <p:cNvPicPr>
            <a:picLocks noChangeAspect="1"/>
          </p:cNvPicPr>
          <p:nvPr/>
        </p:nvPicPr>
        <p:blipFill>
          <a:blip r:embed="rId3"/>
          <a:stretch>
            <a:fillRect/>
          </a:stretch>
        </p:blipFill>
        <p:spPr>
          <a:xfrm>
            <a:off x="479957" y="1079440"/>
            <a:ext cx="2606143" cy="4625718"/>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3097323" cy="307777"/>
          </a:xfrm>
          <a:prstGeom prst="rect">
            <a:avLst/>
          </a:prstGeom>
          <a:noFill/>
        </p:spPr>
        <p:txBody>
          <a:bodyPr wrap="none" rtlCol="0">
            <a:spAutoFit/>
          </a:bodyPr>
          <a:lstStyle/>
          <a:p>
            <a:r>
              <a:rPr kumimoji="1" lang="ja-JP" altLang="en-US" sz="1400" b="1">
                <a:latin typeface="+mn-ea"/>
              </a:rPr>
              <a:t>●</a:t>
            </a:r>
            <a:r>
              <a:rPr kumimoji="1" lang="en-US" altLang="ja-JP" sz="1400" b="1">
                <a:latin typeface="+mn-ea"/>
              </a:rPr>
              <a:t>sp120a</a:t>
            </a:r>
            <a:r>
              <a:rPr kumimoji="1" lang="ja-JP" altLang="en-US" sz="1400" b="1">
                <a:latin typeface="+mn-ea"/>
              </a:rPr>
              <a:t> </a:t>
            </a:r>
            <a:r>
              <a:rPr kumimoji="1" lang="ja-JP" altLang="en-US" sz="1400" b="1"/>
              <a:t>商品購入確認ダイアログ</a:t>
            </a:r>
            <a:endParaRPr kumimoji="1" lang="en-US" altLang="ja-JP" sz="1400" b="1">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14</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31" name="テキスト ボックス 30">
            <a:extLst>
              <a:ext uri="{FF2B5EF4-FFF2-40B4-BE49-F238E27FC236}">
                <a16:creationId xmlns:a16="http://schemas.microsoft.com/office/drawing/2014/main" id="{6F98E710-DA18-4C78-A8E3-BC9AE70D9D78}"/>
              </a:ext>
            </a:extLst>
          </p:cNvPr>
          <p:cNvSpPr txBox="1"/>
          <p:nvPr/>
        </p:nvSpPr>
        <p:spPr>
          <a:xfrm>
            <a:off x="3930144" y="538798"/>
            <a:ext cx="3462807" cy="307777"/>
          </a:xfrm>
          <a:prstGeom prst="rect">
            <a:avLst/>
          </a:prstGeom>
          <a:noFill/>
        </p:spPr>
        <p:txBody>
          <a:bodyPr wrap="none" rtlCol="0">
            <a:spAutoFit/>
          </a:bodyPr>
          <a:lstStyle/>
          <a:p>
            <a:r>
              <a:rPr kumimoji="1" lang="ja-JP" altLang="en-US" sz="1400" b="1">
                <a:latin typeface="+mn-ea"/>
              </a:rPr>
              <a:t>●</a:t>
            </a:r>
            <a:r>
              <a:rPr kumimoji="1" lang="en-US" altLang="ja-JP" sz="1400" b="1">
                <a:latin typeface="+mn-ea"/>
              </a:rPr>
              <a:t>sp120b </a:t>
            </a:r>
            <a:r>
              <a:rPr kumimoji="1" lang="ja-JP" altLang="en-US" sz="1400" b="1"/>
              <a:t>商品交換確認画面ダイアログ</a:t>
            </a:r>
            <a:endParaRPr kumimoji="1" lang="en-US" altLang="ja-JP" sz="1400" b="1">
              <a:latin typeface="+mn-ea"/>
            </a:endParaRPr>
          </a:p>
        </p:txBody>
      </p:sp>
      <p:sp>
        <p:nvSpPr>
          <p:cNvPr id="6" name="テキスト ボックス 5">
            <a:extLst>
              <a:ext uri="{FF2B5EF4-FFF2-40B4-BE49-F238E27FC236}">
                <a16:creationId xmlns:a16="http://schemas.microsoft.com/office/drawing/2014/main" id="{AFEC2CBE-E3EF-4232-AC65-89DAD13189F2}"/>
              </a:ext>
            </a:extLst>
          </p:cNvPr>
          <p:cNvSpPr txBox="1"/>
          <p:nvPr/>
        </p:nvSpPr>
        <p:spPr>
          <a:xfrm>
            <a:off x="4076701" y="5807163"/>
            <a:ext cx="3993401" cy="430887"/>
          </a:xfrm>
          <a:prstGeom prst="rect">
            <a:avLst/>
          </a:prstGeom>
          <a:noFill/>
        </p:spPr>
        <p:txBody>
          <a:bodyPr wrap="none" rtlCol="0">
            <a:spAutoFit/>
          </a:bodyPr>
          <a:lstStyle/>
          <a:p>
            <a:r>
              <a:rPr kumimoji="1" lang="ja-JP" altLang="en-US" sz="1100"/>
              <a:t>基本的にはアイテム購入画面と同じレイアウトとし、</a:t>
            </a:r>
            <a:endParaRPr kumimoji="1" lang="en-US" altLang="ja-JP" sz="1100"/>
          </a:p>
          <a:p>
            <a:r>
              <a:rPr kumimoji="1" lang="ja-JP" altLang="en-US" sz="1100"/>
              <a:t>テキストと、アイコン、ボタンのみを変更して表示させる。</a:t>
            </a:r>
          </a:p>
        </p:txBody>
      </p:sp>
    </p:spTree>
    <p:extLst>
      <p:ext uri="{BB962C8B-B14F-4D97-AF65-F5344CB8AC3E}">
        <p14:creationId xmlns:p14="http://schemas.microsoft.com/office/powerpoint/2010/main" val="166729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A7F8590-941E-4F26-8481-1912590E18CE}"/>
              </a:ext>
            </a:extLst>
          </p:cNvPr>
          <p:cNvPicPr>
            <a:picLocks noChangeAspect="1"/>
          </p:cNvPicPr>
          <p:nvPr/>
        </p:nvPicPr>
        <p:blipFill rotWithShape="1">
          <a:blip r:embed="rId2"/>
          <a:srcRect t="229"/>
          <a:stretch/>
        </p:blipFill>
        <p:spPr>
          <a:xfrm>
            <a:off x="636608" y="1079439"/>
            <a:ext cx="2656936" cy="4695794"/>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983509" cy="307777"/>
          </a:xfrm>
          <a:prstGeom prst="rect">
            <a:avLst/>
          </a:prstGeom>
          <a:noFill/>
        </p:spPr>
        <p:txBody>
          <a:bodyPr wrap="none" rtlCol="0">
            <a:spAutoFit/>
          </a:bodyPr>
          <a:lstStyle/>
          <a:p>
            <a:r>
              <a:rPr kumimoji="1" lang="ja-JP" altLang="en-US" sz="1400" b="1">
                <a:latin typeface="+mn-ea"/>
              </a:rPr>
              <a:t>●</a:t>
            </a:r>
            <a:r>
              <a:rPr kumimoji="1" lang="en-US" altLang="ja-JP" sz="1400" b="1">
                <a:latin typeface="+mn-ea"/>
              </a:rPr>
              <a:t>sp130</a:t>
            </a:r>
            <a:r>
              <a:rPr kumimoji="1" lang="ja-JP" altLang="en-US" sz="1400" b="1">
                <a:latin typeface="+mn-ea"/>
              </a:rPr>
              <a:t> ほかほか入浴剤選択画面</a:t>
            </a:r>
            <a:endParaRPr kumimoji="1" lang="en-US" altLang="ja-JP" sz="1400" b="1">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15</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30588" y="948634"/>
            <a:ext cx="325730" cy="261610"/>
          </a:xfrm>
          <a:prstGeom prst="rect">
            <a:avLst/>
          </a:prstGeom>
          <a:noFill/>
        </p:spPr>
        <p:txBody>
          <a:bodyPr wrap="none" rtlCol="0">
            <a:spAutoFit/>
          </a:bodyPr>
          <a:lstStyle/>
          <a:p>
            <a:r>
              <a:rPr kumimoji="1" lang="ja-JP" altLang="en-US" sz="1100">
                <a:latin typeface="+mn-ea"/>
              </a:rPr>
              <a:t>１</a:t>
            </a:r>
          </a:p>
        </p:txBody>
      </p:sp>
      <p:sp>
        <p:nvSpPr>
          <p:cNvPr id="59" name="テキスト ボックス 58">
            <a:extLst>
              <a:ext uri="{FF2B5EF4-FFF2-40B4-BE49-F238E27FC236}">
                <a16:creationId xmlns:a16="http://schemas.microsoft.com/office/drawing/2014/main" id="{3EC28486-2018-437C-B5B8-E14B5B46A0D0}"/>
              </a:ext>
            </a:extLst>
          </p:cNvPr>
          <p:cNvSpPr txBox="1"/>
          <p:nvPr/>
        </p:nvSpPr>
        <p:spPr>
          <a:xfrm>
            <a:off x="3457037" y="2782940"/>
            <a:ext cx="272832" cy="261610"/>
          </a:xfrm>
          <a:prstGeom prst="rect">
            <a:avLst/>
          </a:prstGeom>
          <a:noFill/>
        </p:spPr>
        <p:txBody>
          <a:bodyPr wrap="none" rtlCol="0">
            <a:spAutoFit/>
          </a:bodyPr>
          <a:lstStyle/>
          <a:p>
            <a:r>
              <a:rPr kumimoji="1" lang="en-US" altLang="ja-JP" sz="1100">
                <a:latin typeface="+mn-ea"/>
              </a:rPr>
              <a:t>4</a:t>
            </a:r>
            <a:endParaRPr kumimoji="1" lang="ja-JP" altLang="en-US" sz="1100">
              <a:latin typeface="+mn-ea"/>
            </a:endParaRPr>
          </a:p>
        </p:txBody>
      </p:sp>
      <p:sp>
        <p:nvSpPr>
          <p:cNvPr id="60" name="テキスト ボックス 59">
            <a:extLst>
              <a:ext uri="{FF2B5EF4-FFF2-40B4-BE49-F238E27FC236}">
                <a16:creationId xmlns:a16="http://schemas.microsoft.com/office/drawing/2014/main" id="{5EA57AE3-9145-4D96-80E0-A86D9858705E}"/>
              </a:ext>
            </a:extLst>
          </p:cNvPr>
          <p:cNvSpPr txBox="1"/>
          <p:nvPr/>
        </p:nvSpPr>
        <p:spPr>
          <a:xfrm>
            <a:off x="280297" y="1871441"/>
            <a:ext cx="272832" cy="261610"/>
          </a:xfrm>
          <a:prstGeom prst="rect">
            <a:avLst/>
          </a:prstGeom>
          <a:noFill/>
        </p:spPr>
        <p:txBody>
          <a:bodyPr wrap="none" rtlCol="0">
            <a:spAutoFit/>
          </a:bodyPr>
          <a:lstStyle/>
          <a:p>
            <a:r>
              <a:rPr kumimoji="1" lang="en-US" altLang="ja-JP" sz="1100">
                <a:latin typeface="+mn-ea"/>
              </a:rPr>
              <a:t>3</a:t>
            </a:r>
            <a:endParaRPr kumimoji="1" lang="ja-JP" altLang="en-US" sz="1100">
              <a:latin typeface="+mn-ea"/>
            </a:endParaRPr>
          </a:p>
        </p:txBody>
      </p:sp>
      <p:sp>
        <p:nvSpPr>
          <p:cNvPr id="61" name="テキスト ボックス 60">
            <a:extLst>
              <a:ext uri="{FF2B5EF4-FFF2-40B4-BE49-F238E27FC236}">
                <a16:creationId xmlns:a16="http://schemas.microsoft.com/office/drawing/2014/main" id="{F9B6CC50-F5F3-43ED-835A-2CAFCF8D959C}"/>
              </a:ext>
            </a:extLst>
          </p:cNvPr>
          <p:cNvSpPr txBox="1"/>
          <p:nvPr/>
        </p:nvSpPr>
        <p:spPr>
          <a:xfrm>
            <a:off x="3461846" y="3929588"/>
            <a:ext cx="263214" cy="261610"/>
          </a:xfrm>
          <a:prstGeom prst="rect">
            <a:avLst/>
          </a:prstGeom>
          <a:noFill/>
        </p:spPr>
        <p:txBody>
          <a:bodyPr wrap="square" rtlCol="0">
            <a:spAutoFit/>
          </a:bodyPr>
          <a:lstStyle/>
          <a:p>
            <a:r>
              <a:rPr kumimoji="1" lang="en-US" altLang="ja-JP" sz="1100">
                <a:latin typeface="+mn-ea"/>
              </a:rPr>
              <a:t>5</a:t>
            </a:r>
            <a:endParaRPr kumimoji="1" lang="ja-JP" altLang="en-US" sz="1100">
              <a:latin typeface="+mn-ea"/>
            </a:endParaRPr>
          </a:p>
        </p:txBody>
      </p:sp>
      <p:sp>
        <p:nvSpPr>
          <p:cNvPr id="63" name="テキスト ボックス 62">
            <a:extLst>
              <a:ext uri="{FF2B5EF4-FFF2-40B4-BE49-F238E27FC236}">
                <a16:creationId xmlns:a16="http://schemas.microsoft.com/office/drawing/2014/main" id="{BBA48048-F04D-4B7A-A32F-7179D3468130}"/>
              </a:ext>
            </a:extLst>
          </p:cNvPr>
          <p:cNvSpPr txBox="1"/>
          <p:nvPr/>
        </p:nvSpPr>
        <p:spPr>
          <a:xfrm>
            <a:off x="3457037" y="3238664"/>
            <a:ext cx="272832" cy="261610"/>
          </a:xfrm>
          <a:prstGeom prst="rect">
            <a:avLst/>
          </a:prstGeom>
          <a:noFill/>
        </p:spPr>
        <p:txBody>
          <a:bodyPr wrap="square" rtlCol="0">
            <a:spAutoFit/>
          </a:bodyPr>
          <a:lstStyle/>
          <a:p>
            <a:r>
              <a:rPr kumimoji="1" lang="en-US" altLang="ja-JP" sz="1100">
                <a:latin typeface="+mn-ea"/>
              </a:rPr>
              <a:t>6</a:t>
            </a: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221066" y="1079439"/>
            <a:ext cx="209522"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338679BF-4F5B-40FF-8C80-65F96E5FF423}"/>
              </a:ext>
            </a:extLst>
          </p:cNvPr>
          <p:cNvCxnSpPr>
            <a:cxnSpLocks/>
            <a:stCxn id="60" idx="3"/>
          </p:cNvCxnSpPr>
          <p:nvPr/>
        </p:nvCxnSpPr>
        <p:spPr>
          <a:xfrm>
            <a:off x="553129" y="2002246"/>
            <a:ext cx="357342" cy="30193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A85A85CC-B5A1-4965-89DF-9A3DADB0DB96}"/>
              </a:ext>
            </a:extLst>
          </p:cNvPr>
          <p:cNvCxnSpPr>
            <a:cxnSpLocks/>
            <a:stCxn id="59" idx="1"/>
          </p:cNvCxnSpPr>
          <p:nvPr/>
        </p:nvCxnSpPr>
        <p:spPr>
          <a:xfrm flipH="1">
            <a:off x="3227512" y="2913745"/>
            <a:ext cx="229525" cy="18060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31885566-FAEF-4D6E-A057-47CF7B52871D}"/>
              </a:ext>
            </a:extLst>
          </p:cNvPr>
          <p:cNvCxnSpPr>
            <a:cxnSpLocks/>
            <a:stCxn id="61" idx="1"/>
          </p:cNvCxnSpPr>
          <p:nvPr/>
        </p:nvCxnSpPr>
        <p:spPr>
          <a:xfrm flipH="1">
            <a:off x="2899622" y="4060393"/>
            <a:ext cx="562224" cy="26161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9D54AA45-EEBE-4577-AA99-AC507113584E}"/>
              </a:ext>
            </a:extLst>
          </p:cNvPr>
          <p:cNvCxnSpPr>
            <a:cxnSpLocks/>
            <a:stCxn id="63" idx="1"/>
          </p:cNvCxnSpPr>
          <p:nvPr/>
        </p:nvCxnSpPr>
        <p:spPr>
          <a:xfrm flipH="1">
            <a:off x="1971675" y="3369469"/>
            <a:ext cx="1485362" cy="6037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2385465487"/>
              </p:ext>
            </p:extLst>
          </p:nvPr>
        </p:nvGraphicFramePr>
        <p:xfrm>
          <a:off x="3912577" y="1129723"/>
          <a:ext cx="5063364" cy="3776612"/>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a:t>No</a:t>
                      </a:r>
                      <a:endParaRPr kumimoji="1" lang="ja-JP" altLang="en-US" sz="1100"/>
                    </a:p>
                  </a:txBody>
                  <a:tcPr/>
                </a:tc>
                <a:tc>
                  <a:txBody>
                    <a:bodyPr/>
                    <a:lstStyle/>
                    <a:p>
                      <a:pPr algn="ctr"/>
                      <a:r>
                        <a:rPr kumimoji="1" lang="ja-JP" altLang="en-US" sz="1100"/>
                        <a:t>項目名</a:t>
                      </a:r>
                    </a:p>
                  </a:txBody>
                  <a:tcPr/>
                </a:tc>
                <a:tc>
                  <a:txBody>
                    <a:bodyPr/>
                    <a:lstStyle/>
                    <a:p>
                      <a:pPr algn="ctr"/>
                      <a:r>
                        <a:rPr kumimoji="1" lang="ja-JP" altLang="en-US" sz="110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a:t>1</a:t>
                      </a:r>
                    </a:p>
                  </a:txBody>
                  <a:tcPr/>
                </a:tc>
                <a:tc>
                  <a:txBody>
                    <a:bodyPr/>
                    <a:lstStyle/>
                    <a:p>
                      <a:r>
                        <a:rPr kumimoji="1" lang="ja-JP" altLang="en-US" sz="1100"/>
                        <a:t>ヘッダー</a:t>
                      </a:r>
                    </a:p>
                  </a:txBody>
                  <a:tcPr/>
                </a:tc>
                <a:tc>
                  <a:txBody>
                    <a:bodyPr/>
                    <a:lstStyle/>
                    <a:p>
                      <a:r>
                        <a:rPr kumimoji="1" lang="ja-JP" altLang="en-US" sz="1100"/>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100"/>
                        <a:t>2</a:t>
                      </a:r>
                      <a:endParaRPr kumimoji="1" lang="ja-JP" altLang="en-US" sz="1100"/>
                    </a:p>
                  </a:txBody>
                  <a:tcPr/>
                </a:tc>
                <a:tc>
                  <a:txBody>
                    <a:bodyPr/>
                    <a:lstStyle/>
                    <a:p>
                      <a:r>
                        <a:rPr kumimoji="1" lang="ja-JP" altLang="en-US" sz="1100"/>
                        <a:t>背景</a:t>
                      </a:r>
                    </a:p>
                  </a:txBody>
                  <a:tcPr/>
                </a:tc>
                <a:tc>
                  <a:txBody>
                    <a:bodyPr/>
                    <a:lstStyle/>
                    <a:p>
                      <a:r>
                        <a:rPr kumimoji="1" lang="en-US" altLang="ja-JP" sz="1100"/>
                        <a:t>2D</a:t>
                      </a:r>
                      <a:r>
                        <a:rPr kumimoji="1" lang="ja-JP" altLang="en-US" sz="1100"/>
                        <a:t>背景</a:t>
                      </a:r>
                    </a:p>
                  </a:txBody>
                  <a:tcPr/>
                </a:tc>
                <a:extLst>
                  <a:ext uri="{0D108BD9-81ED-4DB2-BD59-A6C34878D82A}">
                    <a16:rowId xmlns:a16="http://schemas.microsoft.com/office/drawing/2014/main" val="2763109579"/>
                  </a:ext>
                </a:extLst>
              </a:tr>
              <a:tr h="262163">
                <a:tc>
                  <a:txBody>
                    <a:bodyPr/>
                    <a:lstStyle/>
                    <a:p>
                      <a:pPr algn="ctr"/>
                      <a:r>
                        <a:rPr kumimoji="1" lang="en-US" altLang="ja-JP" sz="1100"/>
                        <a:t>3</a:t>
                      </a:r>
                      <a:endParaRPr kumimoji="1" lang="ja-JP" altLang="en-US" sz="1100"/>
                    </a:p>
                  </a:txBody>
                  <a:tcPr/>
                </a:tc>
                <a:tc>
                  <a:txBody>
                    <a:bodyPr/>
                    <a:lstStyle/>
                    <a:p>
                      <a:r>
                        <a:rPr kumimoji="1" lang="ja-JP" altLang="en-US" sz="1100"/>
                        <a:t>キャラ</a:t>
                      </a:r>
                    </a:p>
                  </a:txBody>
                  <a:tcPr/>
                </a:tc>
                <a:tc>
                  <a:txBody>
                    <a:bodyPr/>
                    <a:lstStyle/>
                    <a:p>
                      <a:r>
                        <a:rPr kumimoji="1" lang="en-US" altLang="ja-JP" sz="1100"/>
                        <a:t>3D</a:t>
                      </a:r>
                      <a:r>
                        <a:rPr kumimoji="1" lang="ja-JP" altLang="en-US" sz="1100"/>
                        <a:t>のジャンヌを表示させる</a:t>
                      </a:r>
                      <a:endParaRPr kumimoji="1" lang="en-US" altLang="ja-JP" sz="1100"/>
                    </a:p>
                  </a:txBody>
                  <a:tcPr/>
                </a:tc>
                <a:extLst>
                  <a:ext uri="{0D108BD9-81ED-4DB2-BD59-A6C34878D82A}">
                    <a16:rowId xmlns:a16="http://schemas.microsoft.com/office/drawing/2014/main" val="2037123247"/>
                  </a:ext>
                </a:extLst>
              </a:tr>
              <a:tr h="262163">
                <a:tc>
                  <a:txBody>
                    <a:bodyPr/>
                    <a:lstStyle/>
                    <a:p>
                      <a:pPr algn="ctr"/>
                      <a:r>
                        <a:rPr kumimoji="1" lang="en-US" altLang="ja-JP" sz="1100"/>
                        <a:t>4</a:t>
                      </a:r>
                      <a:endParaRPr kumimoji="1" lang="ja-JP" altLang="en-US" sz="1100"/>
                    </a:p>
                  </a:txBody>
                  <a:tcPr/>
                </a:tc>
                <a:tc>
                  <a:txBody>
                    <a:bodyPr/>
                    <a:lstStyle/>
                    <a:p>
                      <a:r>
                        <a:rPr kumimoji="1" lang="ja-JP" altLang="en-US" sz="1100"/>
                        <a:t>スクロールバー</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部隊が表示エリアが入りきらない場合、スクロールバーを表示してスクロールで表示できるようにする</a:t>
                      </a:r>
                    </a:p>
                  </a:txBody>
                  <a:tcPr/>
                </a:tc>
                <a:extLst>
                  <a:ext uri="{0D108BD9-81ED-4DB2-BD59-A6C34878D82A}">
                    <a16:rowId xmlns:a16="http://schemas.microsoft.com/office/drawing/2014/main" val="1505291617"/>
                  </a:ext>
                </a:extLst>
              </a:tr>
              <a:tr h="262163">
                <a:tc>
                  <a:txBody>
                    <a:bodyPr/>
                    <a:lstStyle/>
                    <a:p>
                      <a:pPr algn="ctr"/>
                      <a:r>
                        <a:rPr kumimoji="1" lang="en-US" altLang="ja-JP" sz="1100"/>
                        <a:t>5</a:t>
                      </a:r>
                      <a:endParaRPr kumimoji="1" lang="ja-JP" altLang="en-US" sz="1100"/>
                    </a:p>
                  </a:txBody>
                  <a:tcPr/>
                </a:tc>
                <a:tc>
                  <a:txBody>
                    <a:bodyPr/>
                    <a:lstStyle/>
                    <a:p>
                      <a:r>
                        <a:rPr kumimoji="1" lang="ja-JP" altLang="en-US" sz="1100"/>
                        <a:t>入浴剤リスト</a:t>
                      </a:r>
                    </a:p>
                  </a:txBody>
                  <a:tcPr/>
                </a:tc>
                <a:tc>
                  <a:txBody>
                    <a:bodyPr/>
                    <a:lstStyle/>
                    <a:p>
                      <a:r>
                        <a:rPr kumimoji="1" lang="ja-JP" altLang="en-US" sz="1100"/>
                        <a:t>所持している入浴剤をリストで表示</a:t>
                      </a:r>
                      <a:endParaRPr kumimoji="1" lang="en-US" altLang="ja-JP" sz="1100"/>
                    </a:p>
                    <a:p>
                      <a:r>
                        <a:rPr kumimoji="1" lang="ja-JP" altLang="en-US" sz="1100"/>
                        <a:t>丸の中には所持している個数を表示させる</a:t>
                      </a:r>
                      <a:endParaRPr kumimoji="1" lang="en-US" altLang="ja-JP" sz="1100"/>
                    </a:p>
                    <a:p>
                      <a:r>
                        <a:rPr kumimoji="1" lang="ja-JP" altLang="en-US" sz="1100"/>
                        <a:t>タップで</a:t>
                      </a:r>
                      <a:r>
                        <a:rPr kumimoji="1" lang="ja-JP" altLang="en-US" sz="1100" b="0">
                          <a:latin typeface="+mn-ea"/>
                        </a:rPr>
                        <a:t>ほっこり入浴剤個数選択画面を表示させる</a:t>
                      </a:r>
                      <a:endParaRPr kumimoji="1" lang="en-US" altLang="ja-JP" sz="1100" b="0"/>
                    </a:p>
                  </a:txBody>
                  <a:tcPr/>
                </a:tc>
                <a:extLst>
                  <a:ext uri="{0D108BD9-81ED-4DB2-BD59-A6C34878D82A}">
                    <a16:rowId xmlns:a16="http://schemas.microsoft.com/office/drawing/2014/main" val="3027198919"/>
                  </a:ext>
                </a:extLst>
              </a:tr>
              <a:tr h="262163">
                <a:tc>
                  <a:txBody>
                    <a:bodyPr/>
                    <a:lstStyle/>
                    <a:p>
                      <a:pPr algn="ctr"/>
                      <a:r>
                        <a:rPr kumimoji="1" lang="en-US" altLang="ja-JP" sz="1100"/>
                        <a:t>6</a:t>
                      </a:r>
                      <a:endParaRPr kumimoji="1" lang="ja-JP" altLang="en-US" sz="1100"/>
                    </a:p>
                  </a:txBody>
                  <a:tcPr/>
                </a:tc>
                <a:tc>
                  <a:txBody>
                    <a:bodyPr/>
                    <a:lstStyle/>
                    <a:p>
                      <a:r>
                        <a:rPr kumimoji="1" lang="ja-JP" altLang="en-US" sz="1100"/>
                        <a:t>入浴剤なしボタン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タップで入浴剤を選択しない状態で確認画面に遷移する。</a:t>
                      </a:r>
                      <a:endParaRPr kumimoji="1" lang="en-US" altLang="ja-JP" sz="1100"/>
                    </a:p>
                  </a:txBody>
                  <a:tcPr/>
                </a:tc>
                <a:extLst>
                  <a:ext uri="{0D108BD9-81ED-4DB2-BD59-A6C34878D82A}">
                    <a16:rowId xmlns:a16="http://schemas.microsoft.com/office/drawing/2014/main" val="3893435263"/>
                  </a:ext>
                </a:extLst>
              </a:tr>
              <a:tr h="262163">
                <a:tc>
                  <a:txBody>
                    <a:bodyPr/>
                    <a:lstStyle/>
                    <a:p>
                      <a:pPr algn="ctr"/>
                      <a:r>
                        <a:rPr kumimoji="1" lang="ja-JP" altLang="en-US" sz="1100"/>
                        <a:t>７</a:t>
                      </a:r>
                    </a:p>
                  </a:txBody>
                  <a:tcPr/>
                </a:tc>
                <a:tc>
                  <a:txBody>
                    <a:bodyPr/>
                    <a:lstStyle/>
                    <a:p>
                      <a:r>
                        <a:rPr kumimoji="1" lang="ja-JP" altLang="en-US" sz="1100"/>
                        <a:t>もどるボタン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タップでお風呂選択画面に遷移する</a:t>
                      </a:r>
                    </a:p>
                  </a:txBody>
                  <a:tcPr/>
                </a:tc>
                <a:extLst>
                  <a:ext uri="{0D108BD9-81ED-4DB2-BD59-A6C34878D82A}">
                    <a16:rowId xmlns:a16="http://schemas.microsoft.com/office/drawing/2014/main" val="3970148161"/>
                  </a:ext>
                </a:extLst>
              </a:tr>
              <a:tr h="262163">
                <a:tc>
                  <a:txBody>
                    <a:bodyPr/>
                    <a:lstStyle/>
                    <a:p>
                      <a:pPr algn="ctr"/>
                      <a:r>
                        <a:rPr kumimoji="1" lang="en-US" altLang="ja-JP" sz="1100"/>
                        <a:t>8</a:t>
                      </a:r>
                      <a:endParaRPr kumimoji="1" lang="ja-JP" altLang="en-US" sz="1100"/>
                    </a:p>
                  </a:txBody>
                  <a:tcPr/>
                </a:tc>
                <a:tc>
                  <a:txBody>
                    <a:bodyPr/>
                    <a:lstStyle/>
                    <a:p>
                      <a:r>
                        <a:rPr kumimoji="1" lang="ja-JP" altLang="en-US" sz="1100"/>
                        <a:t>ショップボタン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タップでショップ画面に遷移する</a:t>
                      </a:r>
                    </a:p>
                  </a:txBody>
                  <a:tcPr/>
                </a:tc>
                <a:extLst>
                  <a:ext uri="{0D108BD9-81ED-4DB2-BD59-A6C34878D82A}">
                    <a16:rowId xmlns:a16="http://schemas.microsoft.com/office/drawing/2014/main" val="2711556168"/>
                  </a:ext>
                </a:extLst>
              </a:tr>
              <a:tr h="262163">
                <a:tc>
                  <a:txBody>
                    <a:bodyPr/>
                    <a:lstStyle/>
                    <a:p>
                      <a:pPr algn="ctr"/>
                      <a:r>
                        <a:rPr kumimoji="1" lang="en-US" altLang="ja-JP" sz="1100"/>
                        <a:t>9</a:t>
                      </a:r>
                      <a:endParaRPr kumimoji="1" lang="ja-JP" altLang="en-US" sz="1100"/>
                    </a:p>
                  </a:txBody>
                  <a:tcPr/>
                </a:tc>
                <a:tc>
                  <a:txBody>
                    <a:bodyPr/>
                    <a:lstStyle/>
                    <a:p>
                      <a:r>
                        <a:rPr kumimoji="1" lang="ja-JP" altLang="en-US" sz="1100"/>
                        <a:t>現在のバフ表示</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現在のバフ情報を表示させる。</a:t>
                      </a:r>
                      <a:endParaRPr kumimoji="1" lang="en-US" altLang="ja-JP" sz="11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表示させる情報は左図の通り。</a:t>
                      </a:r>
                      <a:endParaRPr kumimoji="1" lang="en-US" altLang="ja-JP" sz="11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a:t>※</a:t>
                      </a:r>
                      <a:r>
                        <a:rPr kumimoji="1" lang="ja-JP" altLang="en-US" sz="1100"/>
                        <a:t>バフがない場合は下図のように表示させる</a:t>
                      </a:r>
                      <a:endParaRPr kumimoji="1" lang="en-US" altLang="ja-JP" sz="1100"/>
                    </a:p>
                  </a:txBody>
                  <a:tcPr/>
                </a:tc>
                <a:extLst>
                  <a:ext uri="{0D108BD9-81ED-4DB2-BD59-A6C34878D82A}">
                    <a16:rowId xmlns:a16="http://schemas.microsoft.com/office/drawing/2014/main" val="2964854115"/>
                  </a:ext>
                </a:extLst>
              </a:tr>
            </a:tbl>
          </a:graphicData>
        </a:graphic>
      </p:graphicFrame>
      <p:sp>
        <p:nvSpPr>
          <p:cNvPr id="33" name="テキスト ボックス 32">
            <a:extLst>
              <a:ext uri="{FF2B5EF4-FFF2-40B4-BE49-F238E27FC236}">
                <a16:creationId xmlns:a16="http://schemas.microsoft.com/office/drawing/2014/main" id="{1134E5C6-4427-48CA-B1C3-4B7D32A1CC00}"/>
              </a:ext>
            </a:extLst>
          </p:cNvPr>
          <p:cNvSpPr txBox="1"/>
          <p:nvPr/>
        </p:nvSpPr>
        <p:spPr>
          <a:xfrm>
            <a:off x="3457037" y="1435052"/>
            <a:ext cx="272832" cy="261610"/>
          </a:xfrm>
          <a:prstGeom prst="rect">
            <a:avLst/>
          </a:prstGeom>
          <a:noFill/>
        </p:spPr>
        <p:txBody>
          <a:bodyPr wrap="none" rtlCol="0">
            <a:spAutoFit/>
          </a:bodyPr>
          <a:lstStyle/>
          <a:p>
            <a:r>
              <a:rPr kumimoji="1" lang="en-US" altLang="ja-JP" sz="1100">
                <a:latin typeface="+mn-ea"/>
              </a:rPr>
              <a:t>8</a:t>
            </a:r>
            <a:endParaRPr kumimoji="1" lang="ja-JP" altLang="en-US" sz="1100">
              <a:latin typeface="+mn-ea"/>
            </a:endParaRPr>
          </a:p>
        </p:txBody>
      </p:sp>
      <p:cxnSp>
        <p:nvCxnSpPr>
          <p:cNvPr id="34" name="直線コネクタ 33">
            <a:extLst>
              <a:ext uri="{FF2B5EF4-FFF2-40B4-BE49-F238E27FC236}">
                <a16:creationId xmlns:a16="http://schemas.microsoft.com/office/drawing/2014/main" id="{5523D982-3EB4-4AA6-9BEE-7CD6EE970053}"/>
              </a:ext>
            </a:extLst>
          </p:cNvPr>
          <p:cNvCxnSpPr>
            <a:cxnSpLocks/>
            <a:stCxn id="33" idx="1"/>
          </p:cNvCxnSpPr>
          <p:nvPr/>
        </p:nvCxnSpPr>
        <p:spPr>
          <a:xfrm flipH="1">
            <a:off x="2899622" y="1565857"/>
            <a:ext cx="557415" cy="31140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049BE87B-745C-4802-BD83-03DCD173DA18}"/>
              </a:ext>
            </a:extLst>
          </p:cNvPr>
          <p:cNvSpPr txBox="1"/>
          <p:nvPr/>
        </p:nvSpPr>
        <p:spPr>
          <a:xfrm>
            <a:off x="2823422" y="2995703"/>
            <a:ext cx="306494" cy="200055"/>
          </a:xfrm>
          <a:prstGeom prst="rect">
            <a:avLst/>
          </a:prstGeom>
          <a:noFill/>
        </p:spPr>
        <p:txBody>
          <a:bodyPr wrap="none" rtlCol="0">
            <a:spAutoFit/>
          </a:bodyPr>
          <a:lstStyle/>
          <a:p>
            <a:r>
              <a:rPr kumimoji="1" lang="en-US" altLang="ja-JP" sz="700" b="1">
                <a:solidFill>
                  <a:schemeClr val="bg1"/>
                </a:solidFill>
                <a:latin typeface="+mj-ea"/>
                <a:ea typeface="+mj-ea"/>
              </a:rPr>
              <a:t>99</a:t>
            </a:r>
            <a:endParaRPr kumimoji="1" lang="ja-JP" altLang="en-US" sz="700" b="1">
              <a:solidFill>
                <a:schemeClr val="bg1"/>
              </a:solidFill>
              <a:latin typeface="+mj-ea"/>
              <a:ea typeface="+mj-ea"/>
            </a:endParaRPr>
          </a:p>
        </p:txBody>
      </p:sp>
      <p:sp>
        <p:nvSpPr>
          <p:cNvPr id="30" name="テキスト ボックス 29">
            <a:extLst>
              <a:ext uri="{FF2B5EF4-FFF2-40B4-BE49-F238E27FC236}">
                <a16:creationId xmlns:a16="http://schemas.microsoft.com/office/drawing/2014/main" id="{31714461-A65D-48C9-AF1A-0279FD39ABA2}"/>
              </a:ext>
            </a:extLst>
          </p:cNvPr>
          <p:cNvSpPr txBox="1"/>
          <p:nvPr/>
        </p:nvSpPr>
        <p:spPr>
          <a:xfrm>
            <a:off x="2832947" y="4006441"/>
            <a:ext cx="306494" cy="200055"/>
          </a:xfrm>
          <a:prstGeom prst="rect">
            <a:avLst/>
          </a:prstGeom>
          <a:noFill/>
        </p:spPr>
        <p:txBody>
          <a:bodyPr wrap="none" rtlCol="0">
            <a:spAutoFit/>
          </a:bodyPr>
          <a:lstStyle/>
          <a:p>
            <a:r>
              <a:rPr kumimoji="1" lang="en-US" altLang="ja-JP" sz="700" b="1">
                <a:solidFill>
                  <a:schemeClr val="bg1"/>
                </a:solidFill>
                <a:latin typeface="+mj-ea"/>
                <a:ea typeface="+mj-ea"/>
              </a:rPr>
              <a:t>99</a:t>
            </a:r>
            <a:endParaRPr kumimoji="1" lang="ja-JP" altLang="en-US" sz="700" b="1">
              <a:solidFill>
                <a:schemeClr val="bg1"/>
              </a:solidFill>
              <a:latin typeface="+mj-ea"/>
              <a:ea typeface="+mj-ea"/>
            </a:endParaRPr>
          </a:p>
        </p:txBody>
      </p:sp>
      <p:sp>
        <p:nvSpPr>
          <p:cNvPr id="31" name="テキスト ボックス 30">
            <a:extLst>
              <a:ext uri="{FF2B5EF4-FFF2-40B4-BE49-F238E27FC236}">
                <a16:creationId xmlns:a16="http://schemas.microsoft.com/office/drawing/2014/main" id="{4476C0B6-0DAD-4251-8E3D-490D2B23C2A7}"/>
              </a:ext>
            </a:extLst>
          </p:cNvPr>
          <p:cNvSpPr txBox="1"/>
          <p:nvPr/>
        </p:nvSpPr>
        <p:spPr>
          <a:xfrm>
            <a:off x="2054383" y="4013546"/>
            <a:ext cx="306494" cy="200055"/>
          </a:xfrm>
          <a:prstGeom prst="rect">
            <a:avLst/>
          </a:prstGeom>
          <a:noFill/>
        </p:spPr>
        <p:txBody>
          <a:bodyPr wrap="none" rtlCol="0">
            <a:spAutoFit/>
          </a:bodyPr>
          <a:lstStyle/>
          <a:p>
            <a:r>
              <a:rPr kumimoji="1" lang="en-US" altLang="ja-JP" sz="700" b="1">
                <a:solidFill>
                  <a:schemeClr val="bg1"/>
                </a:solidFill>
                <a:latin typeface="+mj-ea"/>
                <a:ea typeface="+mj-ea"/>
              </a:rPr>
              <a:t>99</a:t>
            </a:r>
            <a:endParaRPr kumimoji="1" lang="ja-JP" altLang="en-US" sz="700" b="1">
              <a:solidFill>
                <a:schemeClr val="bg1"/>
              </a:solidFill>
              <a:latin typeface="+mj-ea"/>
              <a:ea typeface="+mj-ea"/>
            </a:endParaRPr>
          </a:p>
        </p:txBody>
      </p:sp>
      <p:sp>
        <p:nvSpPr>
          <p:cNvPr id="32" name="テキスト ボックス 31">
            <a:extLst>
              <a:ext uri="{FF2B5EF4-FFF2-40B4-BE49-F238E27FC236}">
                <a16:creationId xmlns:a16="http://schemas.microsoft.com/office/drawing/2014/main" id="{3375E486-E434-4FA7-AB1F-B85F30294E45}"/>
              </a:ext>
            </a:extLst>
          </p:cNvPr>
          <p:cNvSpPr txBox="1"/>
          <p:nvPr/>
        </p:nvSpPr>
        <p:spPr>
          <a:xfrm>
            <a:off x="2825768" y="5006608"/>
            <a:ext cx="306494" cy="200055"/>
          </a:xfrm>
          <a:prstGeom prst="rect">
            <a:avLst/>
          </a:prstGeom>
          <a:noFill/>
        </p:spPr>
        <p:txBody>
          <a:bodyPr wrap="none" rtlCol="0">
            <a:spAutoFit/>
          </a:bodyPr>
          <a:lstStyle/>
          <a:p>
            <a:r>
              <a:rPr kumimoji="1" lang="en-US" altLang="ja-JP" sz="700" b="1">
                <a:solidFill>
                  <a:schemeClr val="bg1"/>
                </a:solidFill>
                <a:latin typeface="+mj-ea"/>
                <a:ea typeface="+mj-ea"/>
              </a:rPr>
              <a:t>99</a:t>
            </a:r>
            <a:endParaRPr kumimoji="1" lang="ja-JP" altLang="en-US" sz="700" b="1">
              <a:solidFill>
                <a:schemeClr val="bg1"/>
              </a:solidFill>
              <a:latin typeface="+mj-ea"/>
              <a:ea typeface="+mj-ea"/>
            </a:endParaRPr>
          </a:p>
        </p:txBody>
      </p:sp>
      <p:sp>
        <p:nvSpPr>
          <p:cNvPr id="35" name="テキスト ボックス 34">
            <a:extLst>
              <a:ext uri="{FF2B5EF4-FFF2-40B4-BE49-F238E27FC236}">
                <a16:creationId xmlns:a16="http://schemas.microsoft.com/office/drawing/2014/main" id="{CB64BD5D-61F1-4264-B2E6-98C1FBEB9FB2}"/>
              </a:ext>
            </a:extLst>
          </p:cNvPr>
          <p:cNvSpPr txBox="1"/>
          <p:nvPr/>
        </p:nvSpPr>
        <p:spPr>
          <a:xfrm>
            <a:off x="2063908" y="5002312"/>
            <a:ext cx="306494" cy="200055"/>
          </a:xfrm>
          <a:prstGeom prst="rect">
            <a:avLst/>
          </a:prstGeom>
          <a:noFill/>
        </p:spPr>
        <p:txBody>
          <a:bodyPr wrap="none" rtlCol="0">
            <a:spAutoFit/>
          </a:bodyPr>
          <a:lstStyle/>
          <a:p>
            <a:r>
              <a:rPr kumimoji="1" lang="en-US" altLang="ja-JP" sz="700" b="1">
                <a:solidFill>
                  <a:schemeClr val="bg1"/>
                </a:solidFill>
                <a:latin typeface="+mj-ea"/>
                <a:ea typeface="+mj-ea"/>
              </a:rPr>
              <a:t>99</a:t>
            </a:r>
            <a:endParaRPr kumimoji="1" lang="ja-JP" altLang="en-US" sz="700" b="1">
              <a:solidFill>
                <a:schemeClr val="bg1"/>
              </a:solidFill>
              <a:latin typeface="+mj-ea"/>
              <a:ea typeface="+mj-ea"/>
            </a:endParaRPr>
          </a:p>
        </p:txBody>
      </p:sp>
      <p:sp>
        <p:nvSpPr>
          <p:cNvPr id="36" name="テキスト ボックス 35">
            <a:extLst>
              <a:ext uri="{FF2B5EF4-FFF2-40B4-BE49-F238E27FC236}">
                <a16:creationId xmlns:a16="http://schemas.microsoft.com/office/drawing/2014/main" id="{38BBA13F-F5F0-4921-912B-80D438DB634E}"/>
              </a:ext>
            </a:extLst>
          </p:cNvPr>
          <p:cNvSpPr txBox="1"/>
          <p:nvPr/>
        </p:nvSpPr>
        <p:spPr>
          <a:xfrm>
            <a:off x="280297" y="2582840"/>
            <a:ext cx="272832" cy="261610"/>
          </a:xfrm>
          <a:prstGeom prst="rect">
            <a:avLst/>
          </a:prstGeom>
          <a:noFill/>
        </p:spPr>
        <p:txBody>
          <a:bodyPr wrap="square" rtlCol="0">
            <a:spAutoFit/>
          </a:bodyPr>
          <a:lstStyle/>
          <a:p>
            <a:r>
              <a:rPr kumimoji="1" lang="en-US" altLang="ja-JP" sz="1100">
                <a:latin typeface="+mn-ea"/>
              </a:rPr>
              <a:t>2</a:t>
            </a:r>
            <a:endParaRPr kumimoji="1" lang="ja-JP" altLang="en-US" sz="1100">
              <a:latin typeface="+mn-ea"/>
            </a:endParaRPr>
          </a:p>
        </p:txBody>
      </p:sp>
      <p:cxnSp>
        <p:nvCxnSpPr>
          <p:cNvPr id="37" name="直線コネクタ 36">
            <a:extLst>
              <a:ext uri="{FF2B5EF4-FFF2-40B4-BE49-F238E27FC236}">
                <a16:creationId xmlns:a16="http://schemas.microsoft.com/office/drawing/2014/main" id="{5431FDDD-DE06-43D7-B788-6984F9CEC091}"/>
              </a:ext>
            </a:extLst>
          </p:cNvPr>
          <p:cNvCxnSpPr>
            <a:cxnSpLocks/>
            <a:stCxn id="36" idx="3"/>
          </p:cNvCxnSpPr>
          <p:nvPr/>
        </p:nvCxnSpPr>
        <p:spPr>
          <a:xfrm>
            <a:off x="553129" y="2713645"/>
            <a:ext cx="256496" cy="20440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B1C0FF2B-32BC-4C3E-8C6F-54361405D0EC}"/>
              </a:ext>
            </a:extLst>
          </p:cNvPr>
          <p:cNvSpPr txBox="1"/>
          <p:nvPr/>
        </p:nvSpPr>
        <p:spPr>
          <a:xfrm>
            <a:off x="280297" y="1455624"/>
            <a:ext cx="272832" cy="261610"/>
          </a:xfrm>
          <a:prstGeom prst="rect">
            <a:avLst/>
          </a:prstGeom>
          <a:noFill/>
        </p:spPr>
        <p:txBody>
          <a:bodyPr wrap="square" rtlCol="0">
            <a:spAutoFit/>
          </a:bodyPr>
          <a:lstStyle/>
          <a:p>
            <a:r>
              <a:rPr kumimoji="1" lang="en-US" altLang="ja-JP" sz="1100">
                <a:latin typeface="+mn-ea"/>
              </a:rPr>
              <a:t>7</a:t>
            </a:r>
          </a:p>
        </p:txBody>
      </p:sp>
      <p:cxnSp>
        <p:nvCxnSpPr>
          <p:cNvPr id="40" name="直線コネクタ 39">
            <a:extLst>
              <a:ext uri="{FF2B5EF4-FFF2-40B4-BE49-F238E27FC236}">
                <a16:creationId xmlns:a16="http://schemas.microsoft.com/office/drawing/2014/main" id="{E852715D-E480-4EB1-A09E-5B76A13648D3}"/>
              </a:ext>
            </a:extLst>
          </p:cNvPr>
          <p:cNvCxnSpPr>
            <a:cxnSpLocks/>
            <a:stCxn id="39" idx="3"/>
          </p:cNvCxnSpPr>
          <p:nvPr/>
        </p:nvCxnSpPr>
        <p:spPr>
          <a:xfrm>
            <a:off x="553129" y="1586429"/>
            <a:ext cx="287754" cy="20440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E521F089-40C2-4BF4-8471-F3A2B178324C}"/>
              </a:ext>
            </a:extLst>
          </p:cNvPr>
          <p:cNvSpPr txBox="1"/>
          <p:nvPr/>
        </p:nvSpPr>
        <p:spPr>
          <a:xfrm>
            <a:off x="3446853" y="2057603"/>
            <a:ext cx="272832" cy="261610"/>
          </a:xfrm>
          <a:prstGeom prst="rect">
            <a:avLst/>
          </a:prstGeom>
          <a:noFill/>
        </p:spPr>
        <p:txBody>
          <a:bodyPr wrap="none" rtlCol="0">
            <a:spAutoFit/>
          </a:bodyPr>
          <a:lstStyle/>
          <a:p>
            <a:r>
              <a:rPr kumimoji="1" lang="en-US" altLang="ja-JP" sz="1100">
                <a:latin typeface="+mn-ea"/>
              </a:rPr>
              <a:t>9</a:t>
            </a:r>
            <a:endParaRPr kumimoji="1" lang="ja-JP" altLang="en-US" sz="1100">
              <a:latin typeface="+mn-ea"/>
            </a:endParaRPr>
          </a:p>
        </p:txBody>
      </p:sp>
      <p:cxnSp>
        <p:nvCxnSpPr>
          <p:cNvPr id="42" name="直線コネクタ 41">
            <a:extLst>
              <a:ext uri="{FF2B5EF4-FFF2-40B4-BE49-F238E27FC236}">
                <a16:creationId xmlns:a16="http://schemas.microsoft.com/office/drawing/2014/main" id="{2BCB4648-35EC-4FCF-9739-31E8BEFEF98F}"/>
              </a:ext>
            </a:extLst>
          </p:cNvPr>
          <p:cNvCxnSpPr>
            <a:cxnSpLocks/>
            <a:stCxn id="41" idx="1"/>
          </p:cNvCxnSpPr>
          <p:nvPr/>
        </p:nvCxnSpPr>
        <p:spPr>
          <a:xfrm flipH="1">
            <a:off x="2832947" y="2188408"/>
            <a:ext cx="613906" cy="23555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C3766A99-B6B3-4D8F-80F8-3DAECFC42192}"/>
              </a:ext>
            </a:extLst>
          </p:cNvPr>
          <p:cNvGrpSpPr/>
          <p:nvPr/>
        </p:nvGrpSpPr>
        <p:grpSpPr>
          <a:xfrm>
            <a:off x="3944991" y="5202367"/>
            <a:ext cx="2499268" cy="654289"/>
            <a:chOff x="0" y="0"/>
            <a:chExt cx="2779059" cy="730675"/>
          </a:xfrm>
        </p:grpSpPr>
        <p:sp>
          <p:nvSpPr>
            <p:cNvPr id="46" name="四角形: 角を丸くする 45">
              <a:extLst>
                <a:ext uri="{FF2B5EF4-FFF2-40B4-BE49-F238E27FC236}">
                  <a16:creationId xmlns:a16="http://schemas.microsoft.com/office/drawing/2014/main" id="{57E9E549-A0FA-406C-817D-37CAE8560D75}"/>
                </a:ext>
              </a:extLst>
            </p:cNvPr>
            <p:cNvSpPr/>
            <p:nvPr/>
          </p:nvSpPr>
          <p:spPr>
            <a:xfrm>
              <a:off x="0" y="16302"/>
              <a:ext cx="2779059" cy="613522"/>
            </a:xfrm>
            <a:prstGeom prst="roundRect">
              <a:avLst>
                <a:gd name="adj" fmla="val 3481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en-US" altLang="ja-JP">
                <a:latin typeface="メイリオ" panose="020B0604030504040204" pitchFamily="50" charset="-128"/>
                <a:ea typeface="メイリオ" panose="020B0604030504040204" pitchFamily="50" charset="-128"/>
              </a:endParaRPr>
            </a:p>
          </p:txBody>
        </p:sp>
        <p:sp>
          <p:nvSpPr>
            <p:cNvPr id="47" name="テキスト ボックス 682">
              <a:extLst>
                <a:ext uri="{FF2B5EF4-FFF2-40B4-BE49-F238E27FC236}">
                  <a16:creationId xmlns:a16="http://schemas.microsoft.com/office/drawing/2014/main" id="{38DAC841-5B3D-4AEB-8FF6-A5CEFBCE63F3}"/>
                </a:ext>
              </a:extLst>
            </p:cNvPr>
            <p:cNvSpPr txBox="1"/>
            <p:nvPr/>
          </p:nvSpPr>
          <p:spPr>
            <a:xfrm>
              <a:off x="115878" y="0"/>
              <a:ext cx="2537113" cy="730675"/>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ja-JP" altLang="ja-JP" sz="1050">
                  <a:solidFill>
                    <a:schemeClr val="bg1"/>
                  </a:solidFill>
                  <a:effectLst/>
                  <a:latin typeface="メイリオ" panose="020B0604030504040204" pitchFamily="50" charset="-128"/>
                  <a:ea typeface="メイリオ" panose="020B0604030504040204" pitchFamily="50" charset="-128"/>
                  <a:cs typeface="+mn-cs"/>
                </a:rPr>
                <a:t>現在のバフ：</a:t>
              </a:r>
              <a:r>
                <a:rPr kumimoji="1" lang="ja-JP" altLang="en-US" sz="1050">
                  <a:solidFill>
                    <a:schemeClr val="bg1"/>
                  </a:solidFill>
                  <a:effectLst/>
                  <a:latin typeface="メイリオ" panose="020B0604030504040204" pitchFamily="50" charset="-128"/>
                  <a:ea typeface="メイリオ" panose="020B0604030504040204" pitchFamily="50" charset="-128"/>
                  <a:cs typeface="+mn-cs"/>
                </a:rPr>
                <a:t>入浴剤なし</a:t>
              </a:r>
              <a:r>
                <a:rPr kumimoji="1" lang="ja-JP" altLang="ja-JP" sz="1050">
                  <a:solidFill>
                    <a:schemeClr val="bg1"/>
                  </a:solidFill>
                  <a:effectLst/>
                  <a:latin typeface="メイリオ" panose="020B0604030504040204" pitchFamily="50" charset="-128"/>
                  <a:ea typeface="メイリオ" panose="020B0604030504040204" pitchFamily="50" charset="-128"/>
                  <a:cs typeface="+mn-cs"/>
                </a:rPr>
                <a:t>　</a:t>
              </a:r>
              <a:endParaRPr lang="ja-JP" altLang="ja-JP">
                <a:solidFill>
                  <a:schemeClr val="bg1"/>
                </a:solidFill>
                <a:effectLst/>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1030046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560FAE1D-AC6A-4FCB-92E1-5BD1D6DBE28F}"/>
              </a:ext>
            </a:extLst>
          </p:cNvPr>
          <p:cNvPicPr>
            <a:picLocks noChangeAspect="1"/>
          </p:cNvPicPr>
          <p:nvPr/>
        </p:nvPicPr>
        <p:blipFill rotWithShape="1">
          <a:blip r:embed="rId2"/>
          <a:srcRect t="-1" b="449"/>
          <a:stretch/>
        </p:blipFill>
        <p:spPr>
          <a:xfrm>
            <a:off x="642750" y="1084643"/>
            <a:ext cx="2721662" cy="4878595"/>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3456395" cy="307777"/>
          </a:xfrm>
          <a:prstGeom prst="rect">
            <a:avLst/>
          </a:prstGeom>
          <a:noFill/>
        </p:spPr>
        <p:txBody>
          <a:bodyPr wrap="none" rtlCol="0">
            <a:spAutoFit/>
          </a:bodyPr>
          <a:lstStyle/>
          <a:p>
            <a:r>
              <a:rPr kumimoji="1" lang="ja-JP" altLang="en-US" sz="1400" b="1">
                <a:latin typeface="+mn-ea"/>
              </a:rPr>
              <a:t>●</a:t>
            </a:r>
            <a:r>
              <a:rPr kumimoji="1" lang="en-US" altLang="ja-JP" sz="1400" b="1">
                <a:latin typeface="+mn-ea"/>
              </a:rPr>
              <a:t>sp130a </a:t>
            </a:r>
            <a:r>
              <a:rPr kumimoji="1" lang="ja-JP" altLang="en-US" sz="1400" b="1">
                <a:latin typeface="+mn-ea"/>
              </a:rPr>
              <a:t>ほかほか入浴剤個数選択画面</a:t>
            </a:r>
            <a:endParaRPr kumimoji="1" lang="en-US" altLang="ja-JP" sz="1400" b="1">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16</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59" name="テキスト ボックス 58">
            <a:extLst>
              <a:ext uri="{FF2B5EF4-FFF2-40B4-BE49-F238E27FC236}">
                <a16:creationId xmlns:a16="http://schemas.microsoft.com/office/drawing/2014/main" id="{3EC28486-2018-437C-B5B8-E14B5B46A0D0}"/>
              </a:ext>
            </a:extLst>
          </p:cNvPr>
          <p:cNvSpPr txBox="1"/>
          <p:nvPr/>
        </p:nvSpPr>
        <p:spPr>
          <a:xfrm>
            <a:off x="3457037" y="2067002"/>
            <a:ext cx="272832" cy="261610"/>
          </a:xfrm>
          <a:prstGeom prst="rect">
            <a:avLst/>
          </a:prstGeom>
          <a:noFill/>
        </p:spPr>
        <p:txBody>
          <a:bodyPr wrap="none" rtlCol="0">
            <a:spAutoFit/>
          </a:bodyPr>
          <a:lstStyle/>
          <a:p>
            <a:r>
              <a:rPr kumimoji="1" lang="en-US" altLang="ja-JP" sz="1100" dirty="0">
                <a:latin typeface="+mn-ea"/>
              </a:rPr>
              <a:t>1</a:t>
            </a:r>
            <a:endParaRPr kumimoji="1" lang="ja-JP" altLang="en-US" sz="1100" dirty="0">
              <a:latin typeface="+mn-ea"/>
            </a:endParaRPr>
          </a:p>
        </p:txBody>
      </p:sp>
      <p:sp>
        <p:nvSpPr>
          <p:cNvPr id="60" name="テキスト ボックス 59">
            <a:extLst>
              <a:ext uri="{FF2B5EF4-FFF2-40B4-BE49-F238E27FC236}">
                <a16:creationId xmlns:a16="http://schemas.microsoft.com/office/drawing/2014/main" id="{5EA57AE3-9145-4D96-80E0-A86D9858705E}"/>
              </a:ext>
            </a:extLst>
          </p:cNvPr>
          <p:cNvSpPr txBox="1"/>
          <p:nvPr/>
        </p:nvSpPr>
        <p:spPr>
          <a:xfrm>
            <a:off x="280297" y="2984721"/>
            <a:ext cx="272832" cy="261610"/>
          </a:xfrm>
          <a:prstGeom prst="rect">
            <a:avLst/>
          </a:prstGeom>
          <a:noFill/>
        </p:spPr>
        <p:txBody>
          <a:bodyPr wrap="square" rtlCol="0">
            <a:spAutoFit/>
          </a:bodyPr>
          <a:lstStyle/>
          <a:p>
            <a:r>
              <a:rPr kumimoji="1" lang="en-US" altLang="ja-JP" sz="1100">
                <a:latin typeface="+mn-ea"/>
              </a:rPr>
              <a:t>3</a:t>
            </a:r>
            <a:endParaRPr kumimoji="1" lang="ja-JP" altLang="en-US" sz="1100">
              <a:latin typeface="+mn-ea"/>
            </a:endParaRPr>
          </a:p>
        </p:txBody>
      </p:sp>
      <p:sp>
        <p:nvSpPr>
          <p:cNvPr id="61" name="テキスト ボックス 60">
            <a:extLst>
              <a:ext uri="{FF2B5EF4-FFF2-40B4-BE49-F238E27FC236}">
                <a16:creationId xmlns:a16="http://schemas.microsoft.com/office/drawing/2014/main" id="{F9B6CC50-F5F3-43ED-835A-2CAFCF8D959C}"/>
              </a:ext>
            </a:extLst>
          </p:cNvPr>
          <p:cNvSpPr txBox="1"/>
          <p:nvPr/>
        </p:nvSpPr>
        <p:spPr>
          <a:xfrm>
            <a:off x="3461846" y="3180756"/>
            <a:ext cx="263214" cy="261610"/>
          </a:xfrm>
          <a:prstGeom prst="rect">
            <a:avLst/>
          </a:prstGeom>
          <a:noFill/>
        </p:spPr>
        <p:txBody>
          <a:bodyPr wrap="square" rtlCol="0">
            <a:spAutoFit/>
          </a:bodyPr>
          <a:lstStyle/>
          <a:p>
            <a:r>
              <a:rPr kumimoji="1" lang="en-US" altLang="ja-JP" sz="1100">
                <a:latin typeface="+mn-ea"/>
              </a:rPr>
              <a:t>5</a:t>
            </a:r>
            <a:endParaRPr kumimoji="1" lang="ja-JP" altLang="en-US" sz="1100">
              <a:latin typeface="+mn-ea"/>
            </a:endParaRPr>
          </a:p>
        </p:txBody>
      </p:sp>
      <p:sp>
        <p:nvSpPr>
          <p:cNvPr id="63" name="テキスト ボックス 62">
            <a:extLst>
              <a:ext uri="{FF2B5EF4-FFF2-40B4-BE49-F238E27FC236}">
                <a16:creationId xmlns:a16="http://schemas.microsoft.com/office/drawing/2014/main" id="{BBA48048-F04D-4B7A-A32F-7179D3468130}"/>
              </a:ext>
            </a:extLst>
          </p:cNvPr>
          <p:cNvSpPr txBox="1"/>
          <p:nvPr/>
        </p:nvSpPr>
        <p:spPr>
          <a:xfrm>
            <a:off x="3457037" y="3952713"/>
            <a:ext cx="272832" cy="261610"/>
          </a:xfrm>
          <a:prstGeom prst="rect">
            <a:avLst/>
          </a:prstGeom>
          <a:noFill/>
        </p:spPr>
        <p:txBody>
          <a:bodyPr wrap="square" rtlCol="0">
            <a:spAutoFit/>
          </a:bodyPr>
          <a:lstStyle/>
          <a:p>
            <a:r>
              <a:rPr kumimoji="1" lang="en-US" altLang="ja-JP" sz="1100" dirty="0">
                <a:latin typeface="+mn-ea"/>
              </a:rPr>
              <a:t>7</a:t>
            </a:r>
          </a:p>
        </p:txBody>
      </p:sp>
      <p:cxnSp>
        <p:nvCxnSpPr>
          <p:cNvPr id="68" name="直線コネクタ 67">
            <a:extLst>
              <a:ext uri="{FF2B5EF4-FFF2-40B4-BE49-F238E27FC236}">
                <a16:creationId xmlns:a16="http://schemas.microsoft.com/office/drawing/2014/main" id="{338679BF-4F5B-40FF-8C80-65F96E5FF423}"/>
              </a:ext>
            </a:extLst>
          </p:cNvPr>
          <p:cNvCxnSpPr>
            <a:cxnSpLocks/>
            <a:stCxn id="60" idx="3"/>
          </p:cNvCxnSpPr>
          <p:nvPr/>
        </p:nvCxnSpPr>
        <p:spPr>
          <a:xfrm>
            <a:off x="553129" y="3115526"/>
            <a:ext cx="1172599" cy="630917"/>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31885566-FAEF-4D6E-A057-47CF7B52871D}"/>
              </a:ext>
            </a:extLst>
          </p:cNvPr>
          <p:cNvCxnSpPr>
            <a:cxnSpLocks/>
            <a:stCxn id="61" idx="1"/>
          </p:cNvCxnSpPr>
          <p:nvPr/>
        </p:nvCxnSpPr>
        <p:spPr>
          <a:xfrm flipH="1">
            <a:off x="2899622" y="3311561"/>
            <a:ext cx="562224" cy="26161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9D54AA45-EEBE-4577-AA99-AC507113584E}"/>
              </a:ext>
            </a:extLst>
          </p:cNvPr>
          <p:cNvCxnSpPr>
            <a:cxnSpLocks/>
            <a:stCxn id="63" idx="1"/>
          </p:cNvCxnSpPr>
          <p:nvPr/>
        </p:nvCxnSpPr>
        <p:spPr>
          <a:xfrm flipH="1">
            <a:off x="2743201" y="4083518"/>
            <a:ext cx="713836" cy="25451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1469069603"/>
              </p:ext>
            </p:extLst>
          </p:nvPr>
        </p:nvGraphicFramePr>
        <p:xfrm>
          <a:off x="3912577" y="1129723"/>
          <a:ext cx="5063364" cy="2258778"/>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a:t>No</a:t>
                      </a:r>
                      <a:endParaRPr kumimoji="1" lang="ja-JP" altLang="en-US" sz="1100"/>
                    </a:p>
                  </a:txBody>
                  <a:tcPr/>
                </a:tc>
                <a:tc>
                  <a:txBody>
                    <a:bodyPr/>
                    <a:lstStyle/>
                    <a:p>
                      <a:pPr algn="ctr"/>
                      <a:r>
                        <a:rPr kumimoji="1" lang="ja-JP" altLang="en-US" sz="1100"/>
                        <a:t>項目名</a:t>
                      </a:r>
                    </a:p>
                  </a:txBody>
                  <a:tcPr/>
                </a:tc>
                <a:tc>
                  <a:txBody>
                    <a:bodyPr/>
                    <a:lstStyle/>
                    <a:p>
                      <a:pPr algn="ctr"/>
                      <a:r>
                        <a:rPr kumimoji="1" lang="ja-JP" altLang="en-US" sz="110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a:t>1</a:t>
                      </a:r>
                    </a:p>
                  </a:txBody>
                  <a:tcPr/>
                </a:tc>
                <a:tc>
                  <a:txBody>
                    <a:bodyPr/>
                    <a:lstStyle/>
                    <a:p>
                      <a:r>
                        <a:rPr kumimoji="1" lang="ja-JP" altLang="en-US" sz="1100"/>
                        <a:t>ダイアログ</a:t>
                      </a:r>
                    </a:p>
                  </a:txBody>
                  <a:tcPr/>
                </a:tc>
                <a:tc>
                  <a:txBody>
                    <a:bodyPr/>
                    <a:lstStyle/>
                    <a:p>
                      <a:r>
                        <a:rPr kumimoji="1" lang="ja-JP" altLang="en-US" sz="1100"/>
                        <a:t>共通のダイアログ</a:t>
                      </a:r>
                    </a:p>
                  </a:txBody>
                  <a:tcPr/>
                </a:tc>
                <a:extLst>
                  <a:ext uri="{0D108BD9-81ED-4DB2-BD59-A6C34878D82A}">
                    <a16:rowId xmlns:a16="http://schemas.microsoft.com/office/drawing/2014/main" val="3823719238"/>
                  </a:ext>
                </a:extLst>
              </a:tr>
              <a:tr h="262163">
                <a:tc>
                  <a:txBody>
                    <a:bodyPr/>
                    <a:lstStyle/>
                    <a:p>
                      <a:pPr algn="ctr"/>
                      <a:r>
                        <a:rPr kumimoji="1" lang="en-US" altLang="ja-JP" sz="1100"/>
                        <a:t>2</a:t>
                      </a:r>
                      <a:endParaRPr kumimoji="1" lang="ja-JP" altLang="en-US" sz="1100"/>
                    </a:p>
                  </a:txBody>
                  <a:tcPr/>
                </a:tc>
                <a:tc>
                  <a:txBody>
                    <a:bodyPr/>
                    <a:lstStyle/>
                    <a:p>
                      <a:r>
                        <a:rPr kumimoji="1" lang="ja-JP" altLang="en-US" sz="1100"/>
                        <a:t>入浴剤表示</a:t>
                      </a:r>
                    </a:p>
                  </a:txBody>
                  <a:tcPr/>
                </a:tc>
                <a:tc>
                  <a:txBody>
                    <a:bodyPr/>
                    <a:lstStyle/>
                    <a:p>
                      <a:r>
                        <a:rPr kumimoji="1" lang="ja-JP" altLang="en-US" sz="1100" b="0">
                          <a:latin typeface="+mn-ea"/>
                        </a:rPr>
                        <a:t>ほっこり入浴剤選択画面で選んだ入浴剤を表示させる</a:t>
                      </a:r>
                      <a:endParaRPr kumimoji="1" lang="en-US" altLang="ja-JP" sz="1100" b="0">
                        <a:latin typeface="+mn-ea"/>
                      </a:endParaRPr>
                    </a:p>
                  </a:txBody>
                  <a:tcPr/>
                </a:tc>
                <a:extLst>
                  <a:ext uri="{0D108BD9-81ED-4DB2-BD59-A6C34878D82A}">
                    <a16:rowId xmlns:a16="http://schemas.microsoft.com/office/drawing/2014/main" val="2763109579"/>
                  </a:ext>
                </a:extLst>
              </a:tr>
              <a:tr h="262163">
                <a:tc>
                  <a:txBody>
                    <a:bodyPr/>
                    <a:lstStyle/>
                    <a:p>
                      <a:pPr algn="ctr"/>
                      <a:r>
                        <a:rPr kumimoji="1" lang="en-US" altLang="ja-JP" sz="1100"/>
                        <a:t>3</a:t>
                      </a:r>
                      <a:endParaRPr kumimoji="1" lang="ja-JP" altLang="en-US" sz="1100"/>
                    </a:p>
                  </a:txBody>
                  <a:tcPr/>
                </a:tc>
                <a:tc>
                  <a:txBody>
                    <a:bodyPr/>
                    <a:lstStyle/>
                    <a:p>
                      <a:r>
                        <a:rPr kumimoji="1" lang="ja-JP" altLang="en-US" sz="1100"/>
                        <a:t>個数表示</a:t>
                      </a:r>
                    </a:p>
                  </a:txBody>
                  <a:tcPr/>
                </a:tc>
                <a:tc>
                  <a:txBody>
                    <a:bodyPr/>
                    <a:lstStyle/>
                    <a:p>
                      <a:r>
                        <a:rPr kumimoji="1" lang="ja-JP" altLang="en-US" sz="1100"/>
                        <a:t>使用する入浴剤の個数を表示させる</a:t>
                      </a:r>
                      <a:endParaRPr kumimoji="1" lang="en-US" altLang="ja-JP" sz="1100"/>
                    </a:p>
                  </a:txBody>
                  <a:tcPr/>
                </a:tc>
                <a:extLst>
                  <a:ext uri="{0D108BD9-81ED-4DB2-BD59-A6C34878D82A}">
                    <a16:rowId xmlns:a16="http://schemas.microsoft.com/office/drawing/2014/main" val="2037123247"/>
                  </a:ext>
                </a:extLst>
              </a:tr>
              <a:tr h="262163">
                <a:tc>
                  <a:txBody>
                    <a:bodyPr/>
                    <a:lstStyle/>
                    <a:p>
                      <a:pPr algn="ctr"/>
                      <a:r>
                        <a:rPr kumimoji="1" lang="en-US" altLang="ja-JP" sz="1100"/>
                        <a:t>4</a:t>
                      </a:r>
                      <a:endParaRPr kumimoji="1" lang="ja-JP" altLang="en-US" sz="1100"/>
                    </a:p>
                  </a:txBody>
                  <a:tcPr/>
                </a:tc>
                <a:tc>
                  <a:txBody>
                    <a:bodyPr/>
                    <a:lstStyle/>
                    <a:p>
                      <a:r>
                        <a:rPr kumimoji="1" lang="ja-JP" altLang="en-US" sz="1100"/>
                        <a:t>＋</a:t>
                      </a:r>
                      <a:r>
                        <a:rPr kumimoji="1" lang="en-US" altLang="ja-JP" sz="1100"/>
                        <a:t>-</a:t>
                      </a:r>
                      <a:r>
                        <a:rPr kumimoji="1" lang="ja-JP" altLang="en-US" sz="1100"/>
                        <a:t>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タップで入浴剤の個数を増減させる</a:t>
                      </a:r>
                    </a:p>
                  </a:txBody>
                  <a:tcPr/>
                </a:tc>
                <a:extLst>
                  <a:ext uri="{0D108BD9-81ED-4DB2-BD59-A6C34878D82A}">
                    <a16:rowId xmlns:a16="http://schemas.microsoft.com/office/drawing/2014/main" val="1505291617"/>
                  </a:ext>
                </a:extLst>
              </a:tr>
              <a:tr h="262163">
                <a:tc>
                  <a:txBody>
                    <a:bodyPr/>
                    <a:lstStyle/>
                    <a:p>
                      <a:pPr algn="ctr"/>
                      <a:r>
                        <a:rPr kumimoji="1" lang="en-US" altLang="ja-JP" sz="1100"/>
                        <a:t>5</a:t>
                      </a:r>
                      <a:endParaRPr kumimoji="1" lang="ja-JP" altLang="en-US" sz="1100"/>
                    </a:p>
                  </a:txBody>
                  <a:tcPr/>
                </a:tc>
                <a:tc>
                  <a:txBody>
                    <a:bodyPr/>
                    <a:lstStyle/>
                    <a:p>
                      <a:r>
                        <a:rPr kumimoji="1" lang="ja-JP" altLang="en-US" sz="1100"/>
                        <a:t>最大数ボタン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タップで入浴剤の個数を所持している最大数にする</a:t>
                      </a:r>
                    </a:p>
                  </a:txBody>
                  <a:tcPr/>
                </a:tc>
                <a:extLst>
                  <a:ext uri="{0D108BD9-81ED-4DB2-BD59-A6C34878D82A}">
                    <a16:rowId xmlns:a16="http://schemas.microsoft.com/office/drawing/2014/main" val="3027198919"/>
                  </a:ext>
                </a:extLst>
              </a:tr>
              <a:tr h="262163">
                <a:tc>
                  <a:txBody>
                    <a:bodyPr/>
                    <a:lstStyle/>
                    <a:p>
                      <a:pPr algn="ctr"/>
                      <a:r>
                        <a:rPr kumimoji="1" lang="en-US" altLang="ja-JP" sz="1100"/>
                        <a:t>6</a:t>
                      </a:r>
                      <a:endParaRPr kumimoji="1" lang="ja-JP" altLang="en-US" sz="1100"/>
                    </a:p>
                  </a:txBody>
                  <a:tcPr/>
                </a:tc>
                <a:tc>
                  <a:txBody>
                    <a:bodyPr/>
                    <a:lstStyle/>
                    <a:p>
                      <a:r>
                        <a:rPr kumimoji="1" lang="ja-JP" altLang="en-US" sz="1100"/>
                        <a:t>閉じるボタン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タップでウィンドウを閉じて入浴剤選択画面を表示させる</a:t>
                      </a:r>
                      <a:endParaRPr kumimoji="1" lang="en-US" altLang="ja-JP" sz="1100"/>
                    </a:p>
                  </a:txBody>
                  <a:tcPr/>
                </a:tc>
                <a:extLst>
                  <a:ext uri="{0D108BD9-81ED-4DB2-BD59-A6C34878D82A}">
                    <a16:rowId xmlns:a16="http://schemas.microsoft.com/office/drawing/2014/main" val="3893435263"/>
                  </a:ext>
                </a:extLst>
              </a:tr>
              <a:tr h="262163">
                <a:tc>
                  <a:txBody>
                    <a:bodyPr/>
                    <a:lstStyle/>
                    <a:p>
                      <a:pPr algn="ctr"/>
                      <a:r>
                        <a:rPr kumimoji="1" lang="ja-JP" altLang="en-US" sz="1100"/>
                        <a:t>７</a:t>
                      </a:r>
                    </a:p>
                  </a:txBody>
                  <a:tcPr/>
                </a:tc>
                <a:tc>
                  <a:txBody>
                    <a:bodyPr/>
                    <a:lstStyle/>
                    <a:p>
                      <a:r>
                        <a:rPr kumimoji="1" lang="ja-JP" altLang="en-US" sz="1100"/>
                        <a:t>決定ボタン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タップで個数を確定させ</a:t>
                      </a:r>
                      <a:r>
                        <a:rPr kumimoji="1" lang="ja-JP" altLang="en-US" sz="1100" b="0">
                          <a:latin typeface="+mn-ea"/>
                        </a:rPr>
                        <a:t>ほっこり確認画面</a:t>
                      </a:r>
                      <a:r>
                        <a:rPr kumimoji="1" lang="ja-JP" altLang="en-US" sz="1100"/>
                        <a:t>に遷移する</a:t>
                      </a:r>
                    </a:p>
                  </a:txBody>
                  <a:tcPr/>
                </a:tc>
                <a:extLst>
                  <a:ext uri="{0D108BD9-81ED-4DB2-BD59-A6C34878D82A}">
                    <a16:rowId xmlns:a16="http://schemas.microsoft.com/office/drawing/2014/main" val="3970148161"/>
                  </a:ext>
                </a:extLst>
              </a:tr>
            </a:tbl>
          </a:graphicData>
        </a:graphic>
      </p:graphicFrame>
      <p:sp>
        <p:nvSpPr>
          <p:cNvPr id="36" name="テキスト ボックス 35">
            <a:extLst>
              <a:ext uri="{FF2B5EF4-FFF2-40B4-BE49-F238E27FC236}">
                <a16:creationId xmlns:a16="http://schemas.microsoft.com/office/drawing/2014/main" id="{38BBA13F-F5F0-4921-912B-80D438DB634E}"/>
              </a:ext>
            </a:extLst>
          </p:cNvPr>
          <p:cNvSpPr txBox="1"/>
          <p:nvPr/>
        </p:nvSpPr>
        <p:spPr>
          <a:xfrm>
            <a:off x="280297" y="3934833"/>
            <a:ext cx="272832" cy="261610"/>
          </a:xfrm>
          <a:prstGeom prst="rect">
            <a:avLst/>
          </a:prstGeom>
          <a:noFill/>
        </p:spPr>
        <p:txBody>
          <a:bodyPr wrap="square" rtlCol="0">
            <a:spAutoFit/>
          </a:bodyPr>
          <a:lstStyle/>
          <a:p>
            <a:r>
              <a:rPr kumimoji="1" lang="en-US" altLang="ja-JP" sz="1100" dirty="0">
                <a:latin typeface="+mn-ea"/>
              </a:rPr>
              <a:t>6</a:t>
            </a:r>
            <a:endParaRPr kumimoji="1" lang="ja-JP" altLang="en-US" sz="1100" dirty="0">
              <a:latin typeface="+mn-ea"/>
            </a:endParaRPr>
          </a:p>
        </p:txBody>
      </p:sp>
      <p:cxnSp>
        <p:nvCxnSpPr>
          <p:cNvPr id="37" name="直線コネクタ 36">
            <a:extLst>
              <a:ext uri="{FF2B5EF4-FFF2-40B4-BE49-F238E27FC236}">
                <a16:creationId xmlns:a16="http://schemas.microsoft.com/office/drawing/2014/main" id="{5431FDDD-DE06-43D7-B788-6984F9CEC091}"/>
              </a:ext>
            </a:extLst>
          </p:cNvPr>
          <p:cNvCxnSpPr>
            <a:cxnSpLocks/>
            <a:stCxn id="36" idx="3"/>
          </p:cNvCxnSpPr>
          <p:nvPr/>
        </p:nvCxnSpPr>
        <p:spPr>
          <a:xfrm>
            <a:off x="553129" y="4065638"/>
            <a:ext cx="766713" cy="27239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C47EF703-CE24-4D30-B695-34654BB1C9F7}"/>
              </a:ext>
            </a:extLst>
          </p:cNvPr>
          <p:cNvSpPr txBox="1"/>
          <p:nvPr/>
        </p:nvSpPr>
        <p:spPr>
          <a:xfrm>
            <a:off x="3454033" y="2477931"/>
            <a:ext cx="272832" cy="261610"/>
          </a:xfrm>
          <a:prstGeom prst="rect">
            <a:avLst/>
          </a:prstGeom>
          <a:noFill/>
        </p:spPr>
        <p:txBody>
          <a:bodyPr wrap="none" rtlCol="0">
            <a:spAutoFit/>
          </a:bodyPr>
          <a:lstStyle/>
          <a:p>
            <a:r>
              <a:rPr kumimoji="1" lang="en-US" altLang="ja-JP" sz="1100">
                <a:latin typeface="+mn-ea"/>
              </a:rPr>
              <a:t>2</a:t>
            </a:r>
            <a:endParaRPr kumimoji="1" lang="ja-JP" altLang="en-US" sz="1100">
              <a:latin typeface="+mn-ea"/>
            </a:endParaRPr>
          </a:p>
        </p:txBody>
      </p:sp>
      <p:cxnSp>
        <p:nvCxnSpPr>
          <p:cNvPr id="43" name="直線コネクタ 42">
            <a:extLst>
              <a:ext uri="{FF2B5EF4-FFF2-40B4-BE49-F238E27FC236}">
                <a16:creationId xmlns:a16="http://schemas.microsoft.com/office/drawing/2014/main" id="{52635D87-B8AA-436E-A5A7-D77B78749256}"/>
              </a:ext>
            </a:extLst>
          </p:cNvPr>
          <p:cNvCxnSpPr>
            <a:cxnSpLocks/>
            <a:stCxn id="38" idx="1"/>
          </p:cNvCxnSpPr>
          <p:nvPr/>
        </p:nvCxnSpPr>
        <p:spPr>
          <a:xfrm flipH="1">
            <a:off x="2282997" y="2608736"/>
            <a:ext cx="1171036" cy="34231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32F6F606-AFB9-4CB7-B250-8766E2C43B51}"/>
              </a:ext>
            </a:extLst>
          </p:cNvPr>
          <p:cNvSpPr txBox="1"/>
          <p:nvPr/>
        </p:nvSpPr>
        <p:spPr>
          <a:xfrm>
            <a:off x="279003" y="3513524"/>
            <a:ext cx="272832" cy="261610"/>
          </a:xfrm>
          <a:prstGeom prst="rect">
            <a:avLst/>
          </a:prstGeom>
          <a:noFill/>
        </p:spPr>
        <p:txBody>
          <a:bodyPr wrap="square" rtlCol="0">
            <a:spAutoFit/>
          </a:bodyPr>
          <a:lstStyle/>
          <a:p>
            <a:r>
              <a:rPr kumimoji="1" lang="en-US" altLang="ja-JP" sz="1100" dirty="0">
                <a:latin typeface="+mn-ea"/>
              </a:rPr>
              <a:t>4</a:t>
            </a:r>
            <a:endParaRPr kumimoji="1" lang="ja-JP" altLang="en-US" sz="1100" dirty="0">
              <a:latin typeface="+mn-ea"/>
            </a:endParaRPr>
          </a:p>
        </p:txBody>
      </p:sp>
      <p:cxnSp>
        <p:nvCxnSpPr>
          <p:cNvPr id="45" name="直線コネクタ 44">
            <a:extLst>
              <a:ext uri="{FF2B5EF4-FFF2-40B4-BE49-F238E27FC236}">
                <a16:creationId xmlns:a16="http://schemas.microsoft.com/office/drawing/2014/main" id="{55606AB9-C10C-40BA-BC8F-C1DE84D3CE0C}"/>
              </a:ext>
            </a:extLst>
          </p:cNvPr>
          <p:cNvCxnSpPr>
            <a:cxnSpLocks/>
            <a:stCxn id="44" idx="3"/>
          </p:cNvCxnSpPr>
          <p:nvPr/>
        </p:nvCxnSpPr>
        <p:spPr>
          <a:xfrm>
            <a:off x="551835" y="3644329"/>
            <a:ext cx="768007" cy="215014"/>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E9536349-4BF4-4541-84FB-39CCDC23AE02}"/>
              </a:ext>
            </a:extLst>
          </p:cNvPr>
          <p:cNvCxnSpPr>
            <a:cxnSpLocks/>
            <a:stCxn id="59" idx="1"/>
          </p:cNvCxnSpPr>
          <p:nvPr/>
        </p:nvCxnSpPr>
        <p:spPr>
          <a:xfrm flipH="1">
            <a:off x="2921018" y="2197807"/>
            <a:ext cx="536019" cy="173035"/>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4971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D382712C-F162-453E-B08F-E525F078BA98}"/>
              </a:ext>
            </a:extLst>
          </p:cNvPr>
          <p:cNvPicPr>
            <a:picLocks noChangeAspect="1"/>
          </p:cNvPicPr>
          <p:nvPr/>
        </p:nvPicPr>
        <p:blipFill>
          <a:blip r:embed="rId2"/>
          <a:stretch>
            <a:fillRect/>
          </a:stretch>
        </p:blipFill>
        <p:spPr>
          <a:xfrm>
            <a:off x="644178" y="1079439"/>
            <a:ext cx="2730459" cy="4841121"/>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4134465" cy="307777"/>
          </a:xfrm>
          <a:prstGeom prst="rect">
            <a:avLst/>
          </a:prstGeom>
          <a:noFill/>
        </p:spPr>
        <p:txBody>
          <a:bodyPr wrap="none" rtlCol="0">
            <a:spAutoFit/>
          </a:bodyPr>
          <a:lstStyle/>
          <a:p>
            <a:r>
              <a:rPr kumimoji="1" lang="ja-JP" altLang="en-US" sz="1400" b="1">
                <a:latin typeface="+mn-ea"/>
              </a:rPr>
              <a:t>●ほっこり入浴剤選択画面　</a:t>
            </a:r>
            <a:r>
              <a:rPr kumimoji="1" lang="en-US" altLang="ja-JP" sz="1400" b="1">
                <a:latin typeface="+mn-ea"/>
              </a:rPr>
              <a:t>※</a:t>
            </a:r>
            <a:r>
              <a:rPr kumimoji="1" lang="ja-JP" altLang="en-US" sz="1400" b="1">
                <a:latin typeface="+mn-ea"/>
              </a:rPr>
              <a:t>入浴剤がない場合</a:t>
            </a:r>
            <a:endParaRPr kumimoji="1" lang="en-US" altLang="ja-JP" sz="1400" b="1">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17</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30588" y="948634"/>
            <a:ext cx="325730" cy="261610"/>
          </a:xfrm>
          <a:prstGeom prst="rect">
            <a:avLst/>
          </a:prstGeom>
          <a:noFill/>
        </p:spPr>
        <p:txBody>
          <a:bodyPr wrap="none" rtlCol="0">
            <a:spAutoFit/>
          </a:bodyPr>
          <a:lstStyle/>
          <a:p>
            <a:r>
              <a:rPr kumimoji="1" lang="ja-JP" altLang="en-US" sz="1100">
                <a:latin typeface="+mn-ea"/>
              </a:rPr>
              <a:t>１</a:t>
            </a:r>
          </a:p>
        </p:txBody>
      </p:sp>
      <p:sp>
        <p:nvSpPr>
          <p:cNvPr id="59" name="テキスト ボックス 58">
            <a:extLst>
              <a:ext uri="{FF2B5EF4-FFF2-40B4-BE49-F238E27FC236}">
                <a16:creationId xmlns:a16="http://schemas.microsoft.com/office/drawing/2014/main" id="{3EC28486-2018-437C-B5B8-E14B5B46A0D0}"/>
              </a:ext>
            </a:extLst>
          </p:cNvPr>
          <p:cNvSpPr txBox="1"/>
          <p:nvPr/>
        </p:nvSpPr>
        <p:spPr>
          <a:xfrm>
            <a:off x="3457037" y="2489834"/>
            <a:ext cx="272832" cy="261610"/>
          </a:xfrm>
          <a:prstGeom prst="rect">
            <a:avLst/>
          </a:prstGeom>
          <a:noFill/>
        </p:spPr>
        <p:txBody>
          <a:bodyPr wrap="none" rtlCol="0">
            <a:spAutoFit/>
          </a:bodyPr>
          <a:lstStyle/>
          <a:p>
            <a:r>
              <a:rPr kumimoji="1" lang="en-US" altLang="ja-JP" sz="1100">
                <a:latin typeface="+mn-ea"/>
              </a:rPr>
              <a:t>4</a:t>
            </a:r>
            <a:endParaRPr kumimoji="1" lang="ja-JP" altLang="en-US" sz="1100">
              <a:latin typeface="+mn-ea"/>
            </a:endParaRPr>
          </a:p>
        </p:txBody>
      </p:sp>
      <p:sp>
        <p:nvSpPr>
          <p:cNvPr id="60" name="テキスト ボックス 59">
            <a:extLst>
              <a:ext uri="{FF2B5EF4-FFF2-40B4-BE49-F238E27FC236}">
                <a16:creationId xmlns:a16="http://schemas.microsoft.com/office/drawing/2014/main" id="{5EA57AE3-9145-4D96-80E0-A86D9858705E}"/>
              </a:ext>
            </a:extLst>
          </p:cNvPr>
          <p:cNvSpPr txBox="1"/>
          <p:nvPr/>
        </p:nvSpPr>
        <p:spPr>
          <a:xfrm>
            <a:off x="280297" y="1871441"/>
            <a:ext cx="272832" cy="261610"/>
          </a:xfrm>
          <a:prstGeom prst="rect">
            <a:avLst/>
          </a:prstGeom>
          <a:noFill/>
        </p:spPr>
        <p:txBody>
          <a:bodyPr wrap="none" rtlCol="0">
            <a:spAutoFit/>
          </a:bodyPr>
          <a:lstStyle/>
          <a:p>
            <a:r>
              <a:rPr kumimoji="1" lang="en-US" altLang="ja-JP" sz="1100">
                <a:latin typeface="+mn-ea"/>
              </a:rPr>
              <a:t>3</a:t>
            </a:r>
            <a:endParaRPr kumimoji="1" lang="ja-JP" altLang="en-US" sz="1100">
              <a:latin typeface="+mn-ea"/>
            </a:endParaRPr>
          </a:p>
        </p:txBody>
      </p:sp>
      <p:sp>
        <p:nvSpPr>
          <p:cNvPr id="61" name="テキスト ボックス 60">
            <a:extLst>
              <a:ext uri="{FF2B5EF4-FFF2-40B4-BE49-F238E27FC236}">
                <a16:creationId xmlns:a16="http://schemas.microsoft.com/office/drawing/2014/main" id="{F9B6CC50-F5F3-43ED-835A-2CAFCF8D959C}"/>
              </a:ext>
            </a:extLst>
          </p:cNvPr>
          <p:cNvSpPr txBox="1"/>
          <p:nvPr/>
        </p:nvSpPr>
        <p:spPr>
          <a:xfrm>
            <a:off x="3461846" y="3291448"/>
            <a:ext cx="263214" cy="261610"/>
          </a:xfrm>
          <a:prstGeom prst="rect">
            <a:avLst/>
          </a:prstGeom>
          <a:noFill/>
        </p:spPr>
        <p:txBody>
          <a:bodyPr wrap="square" rtlCol="0">
            <a:spAutoFit/>
          </a:bodyPr>
          <a:lstStyle/>
          <a:p>
            <a:r>
              <a:rPr kumimoji="1" lang="en-US" altLang="ja-JP" sz="1100">
                <a:latin typeface="+mn-ea"/>
              </a:rPr>
              <a:t>5</a:t>
            </a:r>
            <a:endParaRPr kumimoji="1" lang="ja-JP" altLang="en-US" sz="1100">
              <a:latin typeface="+mn-ea"/>
            </a:endParaRP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221066" y="1079439"/>
            <a:ext cx="209522"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338679BF-4F5B-40FF-8C80-65F96E5FF423}"/>
              </a:ext>
            </a:extLst>
          </p:cNvPr>
          <p:cNvCxnSpPr>
            <a:cxnSpLocks/>
            <a:stCxn id="60" idx="3"/>
          </p:cNvCxnSpPr>
          <p:nvPr/>
        </p:nvCxnSpPr>
        <p:spPr>
          <a:xfrm>
            <a:off x="553129" y="2002246"/>
            <a:ext cx="357342" cy="30193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A85A85CC-B5A1-4965-89DF-9A3DADB0DB96}"/>
              </a:ext>
            </a:extLst>
          </p:cNvPr>
          <p:cNvCxnSpPr>
            <a:cxnSpLocks/>
            <a:stCxn id="59" idx="1"/>
          </p:cNvCxnSpPr>
          <p:nvPr/>
        </p:nvCxnSpPr>
        <p:spPr>
          <a:xfrm flipH="1">
            <a:off x="3086100" y="2620639"/>
            <a:ext cx="370937" cy="18498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31885566-FAEF-4D6E-A057-47CF7B52871D}"/>
              </a:ext>
            </a:extLst>
          </p:cNvPr>
          <p:cNvCxnSpPr>
            <a:cxnSpLocks/>
            <a:stCxn id="61" idx="1"/>
          </p:cNvCxnSpPr>
          <p:nvPr/>
        </p:nvCxnSpPr>
        <p:spPr>
          <a:xfrm flipH="1">
            <a:off x="2899622" y="3422253"/>
            <a:ext cx="562224" cy="26161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1598195097"/>
              </p:ext>
            </p:extLst>
          </p:nvPr>
        </p:nvGraphicFramePr>
        <p:xfrm>
          <a:off x="3912577" y="1129723"/>
          <a:ext cx="5063364" cy="2423335"/>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a:t>No</a:t>
                      </a:r>
                      <a:endParaRPr kumimoji="1" lang="ja-JP" altLang="en-US" sz="1100"/>
                    </a:p>
                  </a:txBody>
                  <a:tcPr/>
                </a:tc>
                <a:tc>
                  <a:txBody>
                    <a:bodyPr/>
                    <a:lstStyle/>
                    <a:p>
                      <a:pPr algn="ctr"/>
                      <a:r>
                        <a:rPr kumimoji="1" lang="ja-JP" altLang="en-US" sz="1100"/>
                        <a:t>項目名</a:t>
                      </a:r>
                    </a:p>
                  </a:txBody>
                  <a:tcPr/>
                </a:tc>
                <a:tc>
                  <a:txBody>
                    <a:bodyPr/>
                    <a:lstStyle/>
                    <a:p>
                      <a:pPr algn="ctr"/>
                      <a:r>
                        <a:rPr kumimoji="1" lang="ja-JP" altLang="en-US" sz="110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a:t>1</a:t>
                      </a:r>
                    </a:p>
                  </a:txBody>
                  <a:tcPr/>
                </a:tc>
                <a:tc>
                  <a:txBody>
                    <a:bodyPr/>
                    <a:lstStyle/>
                    <a:p>
                      <a:r>
                        <a:rPr kumimoji="1" lang="ja-JP" altLang="en-US" sz="1100"/>
                        <a:t>ヘッダー</a:t>
                      </a:r>
                    </a:p>
                  </a:txBody>
                  <a:tcPr/>
                </a:tc>
                <a:tc>
                  <a:txBody>
                    <a:bodyPr/>
                    <a:lstStyle/>
                    <a:p>
                      <a:r>
                        <a:rPr kumimoji="1" lang="ja-JP" altLang="en-US" sz="1100"/>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100"/>
                        <a:t>2</a:t>
                      </a:r>
                      <a:endParaRPr kumimoji="1" lang="ja-JP" altLang="en-US" sz="1100"/>
                    </a:p>
                  </a:txBody>
                  <a:tcPr/>
                </a:tc>
                <a:tc>
                  <a:txBody>
                    <a:bodyPr/>
                    <a:lstStyle/>
                    <a:p>
                      <a:r>
                        <a:rPr kumimoji="1" lang="ja-JP" altLang="en-US" sz="1100"/>
                        <a:t>背景</a:t>
                      </a:r>
                    </a:p>
                  </a:txBody>
                  <a:tcPr/>
                </a:tc>
                <a:tc>
                  <a:txBody>
                    <a:bodyPr/>
                    <a:lstStyle/>
                    <a:p>
                      <a:r>
                        <a:rPr kumimoji="1" lang="en-US" altLang="ja-JP" sz="1100"/>
                        <a:t>3D</a:t>
                      </a:r>
                      <a:r>
                        <a:rPr kumimoji="1" lang="ja-JP" altLang="en-US" sz="1100"/>
                        <a:t>背景</a:t>
                      </a:r>
                      <a:r>
                        <a:rPr kumimoji="1" lang="en-US" altLang="ja-JP" sz="1100"/>
                        <a:t>/</a:t>
                      </a:r>
                      <a:r>
                        <a:rPr kumimoji="1" lang="ja-JP" altLang="en-US" sz="1100"/>
                        <a:t>脱衣所</a:t>
                      </a:r>
                    </a:p>
                  </a:txBody>
                  <a:tcPr/>
                </a:tc>
                <a:extLst>
                  <a:ext uri="{0D108BD9-81ED-4DB2-BD59-A6C34878D82A}">
                    <a16:rowId xmlns:a16="http://schemas.microsoft.com/office/drawing/2014/main" val="2763109579"/>
                  </a:ext>
                </a:extLst>
              </a:tr>
              <a:tr h="262163">
                <a:tc>
                  <a:txBody>
                    <a:bodyPr/>
                    <a:lstStyle/>
                    <a:p>
                      <a:pPr algn="ctr"/>
                      <a:r>
                        <a:rPr kumimoji="1" lang="en-US" altLang="ja-JP" sz="1100"/>
                        <a:t>3</a:t>
                      </a:r>
                      <a:endParaRPr kumimoji="1" lang="ja-JP" altLang="en-US" sz="1100"/>
                    </a:p>
                  </a:txBody>
                  <a:tcPr/>
                </a:tc>
                <a:tc>
                  <a:txBody>
                    <a:bodyPr/>
                    <a:lstStyle/>
                    <a:p>
                      <a:r>
                        <a:rPr kumimoji="1" lang="ja-JP" altLang="en-US" sz="1100"/>
                        <a:t>キャラ</a:t>
                      </a:r>
                    </a:p>
                  </a:txBody>
                  <a:tcPr/>
                </a:tc>
                <a:tc>
                  <a:txBody>
                    <a:bodyPr/>
                    <a:lstStyle/>
                    <a:p>
                      <a:r>
                        <a:rPr kumimoji="1" lang="en-US" altLang="ja-JP" sz="1100"/>
                        <a:t>3D</a:t>
                      </a:r>
                      <a:r>
                        <a:rPr kumimoji="1" lang="ja-JP" altLang="en-US" sz="1100"/>
                        <a:t>のジャンヌを表示させる</a:t>
                      </a:r>
                      <a:endParaRPr kumimoji="1" lang="en-US" altLang="ja-JP" sz="1100"/>
                    </a:p>
                  </a:txBody>
                  <a:tcPr/>
                </a:tc>
                <a:extLst>
                  <a:ext uri="{0D108BD9-81ED-4DB2-BD59-A6C34878D82A}">
                    <a16:rowId xmlns:a16="http://schemas.microsoft.com/office/drawing/2014/main" val="2037123247"/>
                  </a:ext>
                </a:extLst>
              </a:tr>
              <a:tr h="262163">
                <a:tc>
                  <a:txBody>
                    <a:bodyPr/>
                    <a:lstStyle/>
                    <a:p>
                      <a:pPr algn="ctr"/>
                      <a:r>
                        <a:rPr kumimoji="1" lang="en-US" altLang="ja-JP" sz="1100"/>
                        <a:t>4</a:t>
                      </a:r>
                      <a:endParaRPr kumimoji="1" lang="ja-JP" altLang="en-US" sz="1100"/>
                    </a:p>
                  </a:txBody>
                  <a:tcPr/>
                </a:tc>
                <a:tc>
                  <a:txBody>
                    <a:bodyPr/>
                    <a:lstStyle/>
                    <a:p>
                      <a:r>
                        <a:rPr kumimoji="1" lang="ja-JP" altLang="en-US" sz="1100"/>
                        <a:t>確認ダイアログ</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入浴剤が無い場合に表示させる</a:t>
                      </a:r>
                    </a:p>
                  </a:txBody>
                  <a:tcPr/>
                </a:tc>
                <a:extLst>
                  <a:ext uri="{0D108BD9-81ED-4DB2-BD59-A6C34878D82A}">
                    <a16:rowId xmlns:a16="http://schemas.microsoft.com/office/drawing/2014/main" val="1505291617"/>
                  </a:ext>
                </a:extLst>
              </a:tr>
              <a:tr h="262163">
                <a:tc>
                  <a:txBody>
                    <a:bodyPr/>
                    <a:lstStyle/>
                    <a:p>
                      <a:pPr algn="ctr"/>
                      <a:r>
                        <a:rPr kumimoji="1" lang="en-US" altLang="ja-JP" sz="1100"/>
                        <a:t>5</a:t>
                      </a:r>
                      <a:endParaRPr kumimoji="1" lang="ja-JP" altLang="en-US" sz="1100"/>
                    </a:p>
                  </a:txBody>
                  <a:tcPr/>
                </a:tc>
                <a:tc>
                  <a:txBody>
                    <a:bodyPr/>
                    <a:lstStyle/>
                    <a:p>
                      <a:r>
                        <a:rPr kumimoji="1" lang="ja-JP" altLang="en-US" sz="1100"/>
                        <a:t>はいボタン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タップでショップの入浴剤購入画面に遷移する</a:t>
                      </a:r>
                    </a:p>
                  </a:txBody>
                  <a:tcPr/>
                </a:tc>
                <a:extLst>
                  <a:ext uri="{0D108BD9-81ED-4DB2-BD59-A6C34878D82A}">
                    <a16:rowId xmlns:a16="http://schemas.microsoft.com/office/drawing/2014/main" val="3027198919"/>
                  </a:ext>
                </a:extLst>
              </a:tr>
              <a:tr h="262163">
                <a:tc>
                  <a:txBody>
                    <a:bodyPr/>
                    <a:lstStyle/>
                    <a:p>
                      <a:pPr algn="ctr"/>
                      <a:r>
                        <a:rPr kumimoji="1" lang="en-US" altLang="ja-JP" sz="1100"/>
                        <a:t>6</a:t>
                      </a:r>
                      <a:endParaRPr kumimoji="1" lang="ja-JP" altLang="en-US" sz="1100"/>
                    </a:p>
                  </a:txBody>
                  <a:tcPr/>
                </a:tc>
                <a:tc>
                  <a:txBody>
                    <a:bodyPr/>
                    <a:lstStyle/>
                    <a:p>
                      <a:r>
                        <a:rPr kumimoji="1" lang="ja-JP" altLang="en-US" sz="1100"/>
                        <a:t>いいえボタン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タップでウィンドウを閉じて入浴剤選択画面を表示させる。</a:t>
                      </a:r>
                      <a:endParaRPr kumimoji="1" lang="en-US" altLang="ja-JP" sz="1100"/>
                    </a:p>
                  </a:txBody>
                  <a:tcPr/>
                </a:tc>
                <a:extLst>
                  <a:ext uri="{0D108BD9-81ED-4DB2-BD59-A6C34878D82A}">
                    <a16:rowId xmlns:a16="http://schemas.microsoft.com/office/drawing/2014/main" val="3893435263"/>
                  </a:ext>
                </a:extLst>
              </a:tr>
              <a:tr h="262163">
                <a:tc>
                  <a:txBody>
                    <a:bodyPr/>
                    <a:lstStyle/>
                    <a:p>
                      <a:pPr algn="ctr"/>
                      <a:r>
                        <a:rPr kumimoji="1" lang="ja-JP" altLang="en-US" sz="1100"/>
                        <a:t>７</a:t>
                      </a:r>
                    </a:p>
                  </a:txBody>
                  <a:tcPr/>
                </a:tc>
                <a:tc>
                  <a:txBody>
                    <a:bodyPr/>
                    <a:lstStyle/>
                    <a:p>
                      <a:r>
                        <a:rPr kumimoji="1" lang="ja-JP" altLang="en-US" sz="1100"/>
                        <a:t>もどるボタン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タップでお風呂選択画面に遷移する</a:t>
                      </a:r>
                    </a:p>
                  </a:txBody>
                  <a:tcPr/>
                </a:tc>
                <a:extLst>
                  <a:ext uri="{0D108BD9-81ED-4DB2-BD59-A6C34878D82A}">
                    <a16:rowId xmlns:a16="http://schemas.microsoft.com/office/drawing/2014/main" val="3970148161"/>
                  </a:ext>
                </a:extLst>
              </a:tr>
            </a:tbl>
          </a:graphicData>
        </a:graphic>
      </p:graphicFrame>
      <p:sp>
        <p:nvSpPr>
          <p:cNvPr id="36" name="テキスト ボックス 35">
            <a:extLst>
              <a:ext uri="{FF2B5EF4-FFF2-40B4-BE49-F238E27FC236}">
                <a16:creationId xmlns:a16="http://schemas.microsoft.com/office/drawing/2014/main" id="{38BBA13F-F5F0-4921-912B-80D438DB634E}"/>
              </a:ext>
            </a:extLst>
          </p:cNvPr>
          <p:cNvSpPr txBox="1"/>
          <p:nvPr/>
        </p:nvSpPr>
        <p:spPr>
          <a:xfrm>
            <a:off x="279003" y="2794248"/>
            <a:ext cx="272832" cy="261610"/>
          </a:xfrm>
          <a:prstGeom prst="rect">
            <a:avLst/>
          </a:prstGeom>
          <a:noFill/>
        </p:spPr>
        <p:txBody>
          <a:bodyPr wrap="square" rtlCol="0">
            <a:spAutoFit/>
          </a:bodyPr>
          <a:lstStyle/>
          <a:p>
            <a:r>
              <a:rPr kumimoji="1" lang="en-US" altLang="ja-JP" sz="1100">
                <a:latin typeface="+mn-ea"/>
              </a:rPr>
              <a:t>2</a:t>
            </a:r>
            <a:endParaRPr kumimoji="1" lang="ja-JP" altLang="en-US" sz="1100">
              <a:latin typeface="+mn-ea"/>
            </a:endParaRPr>
          </a:p>
        </p:txBody>
      </p:sp>
      <p:cxnSp>
        <p:nvCxnSpPr>
          <p:cNvPr id="37" name="直線コネクタ 36">
            <a:extLst>
              <a:ext uri="{FF2B5EF4-FFF2-40B4-BE49-F238E27FC236}">
                <a16:creationId xmlns:a16="http://schemas.microsoft.com/office/drawing/2014/main" id="{5431FDDD-DE06-43D7-B788-6984F9CEC091}"/>
              </a:ext>
            </a:extLst>
          </p:cNvPr>
          <p:cNvCxnSpPr>
            <a:cxnSpLocks/>
            <a:stCxn id="36" idx="3"/>
          </p:cNvCxnSpPr>
          <p:nvPr/>
        </p:nvCxnSpPr>
        <p:spPr>
          <a:xfrm>
            <a:off x="551835" y="2925053"/>
            <a:ext cx="210165" cy="18098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B1C0FF2B-32BC-4C3E-8C6F-54361405D0EC}"/>
              </a:ext>
            </a:extLst>
          </p:cNvPr>
          <p:cNvSpPr txBox="1"/>
          <p:nvPr/>
        </p:nvSpPr>
        <p:spPr>
          <a:xfrm>
            <a:off x="280297" y="1455624"/>
            <a:ext cx="272832" cy="261610"/>
          </a:xfrm>
          <a:prstGeom prst="rect">
            <a:avLst/>
          </a:prstGeom>
          <a:noFill/>
        </p:spPr>
        <p:txBody>
          <a:bodyPr wrap="square" rtlCol="0">
            <a:spAutoFit/>
          </a:bodyPr>
          <a:lstStyle/>
          <a:p>
            <a:r>
              <a:rPr kumimoji="1" lang="en-US" altLang="ja-JP" sz="1100">
                <a:latin typeface="+mn-ea"/>
              </a:rPr>
              <a:t>7</a:t>
            </a:r>
          </a:p>
        </p:txBody>
      </p:sp>
      <p:cxnSp>
        <p:nvCxnSpPr>
          <p:cNvPr id="40" name="直線コネクタ 39">
            <a:extLst>
              <a:ext uri="{FF2B5EF4-FFF2-40B4-BE49-F238E27FC236}">
                <a16:creationId xmlns:a16="http://schemas.microsoft.com/office/drawing/2014/main" id="{E852715D-E480-4EB1-A09E-5B76A13648D3}"/>
              </a:ext>
            </a:extLst>
          </p:cNvPr>
          <p:cNvCxnSpPr>
            <a:cxnSpLocks/>
            <a:stCxn id="39" idx="3"/>
          </p:cNvCxnSpPr>
          <p:nvPr/>
        </p:nvCxnSpPr>
        <p:spPr>
          <a:xfrm>
            <a:off x="553129" y="1586429"/>
            <a:ext cx="287754" cy="20440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1B7FC1AE-2E70-4456-A356-007E14CB6137}"/>
              </a:ext>
            </a:extLst>
          </p:cNvPr>
          <p:cNvSpPr txBox="1"/>
          <p:nvPr/>
        </p:nvSpPr>
        <p:spPr>
          <a:xfrm>
            <a:off x="280296" y="3296363"/>
            <a:ext cx="299153" cy="261610"/>
          </a:xfrm>
          <a:prstGeom prst="rect">
            <a:avLst/>
          </a:prstGeom>
          <a:noFill/>
        </p:spPr>
        <p:txBody>
          <a:bodyPr wrap="square" rtlCol="0">
            <a:spAutoFit/>
          </a:bodyPr>
          <a:lstStyle/>
          <a:p>
            <a:r>
              <a:rPr kumimoji="1" lang="en-US" altLang="ja-JP" sz="1100">
                <a:latin typeface="+mn-ea"/>
              </a:rPr>
              <a:t>6</a:t>
            </a:r>
            <a:endParaRPr kumimoji="1" lang="ja-JP" altLang="en-US" sz="1100">
              <a:latin typeface="+mn-ea"/>
            </a:endParaRPr>
          </a:p>
        </p:txBody>
      </p:sp>
      <p:cxnSp>
        <p:nvCxnSpPr>
          <p:cNvPr id="41" name="直線コネクタ 40">
            <a:extLst>
              <a:ext uri="{FF2B5EF4-FFF2-40B4-BE49-F238E27FC236}">
                <a16:creationId xmlns:a16="http://schemas.microsoft.com/office/drawing/2014/main" id="{B065BABD-201C-4AF2-AF0B-BCFD4B53FF8A}"/>
              </a:ext>
            </a:extLst>
          </p:cNvPr>
          <p:cNvCxnSpPr>
            <a:cxnSpLocks/>
            <a:stCxn id="38" idx="3"/>
          </p:cNvCxnSpPr>
          <p:nvPr/>
        </p:nvCxnSpPr>
        <p:spPr>
          <a:xfrm>
            <a:off x="579449" y="3427168"/>
            <a:ext cx="1306501" cy="27344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 name="正方形/長方形 2">
            <a:extLst>
              <a:ext uri="{FF2B5EF4-FFF2-40B4-BE49-F238E27FC236}">
                <a16:creationId xmlns:a16="http://schemas.microsoft.com/office/drawing/2014/main" id="{834C943C-3D1C-44C9-B8D7-1375C937F318}"/>
              </a:ext>
            </a:extLst>
          </p:cNvPr>
          <p:cNvSpPr/>
          <p:nvPr/>
        </p:nvSpPr>
        <p:spPr>
          <a:xfrm>
            <a:off x="0" y="0"/>
            <a:ext cx="9144000" cy="6857998"/>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rgbClr val="FF0000"/>
                </a:solidFill>
              </a:rPr>
              <a:t>2019/12/17</a:t>
            </a:r>
          </a:p>
          <a:p>
            <a:pPr algn="ctr"/>
            <a:r>
              <a:rPr kumimoji="1" lang="ja-JP" altLang="en-US" sz="3200">
                <a:solidFill>
                  <a:srgbClr val="FF0000"/>
                </a:solidFill>
              </a:rPr>
              <a:t>削除</a:t>
            </a:r>
          </a:p>
        </p:txBody>
      </p:sp>
    </p:spTree>
    <p:extLst>
      <p:ext uri="{BB962C8B-B14F-4D97-AF65-F5344CB8AC3E}">
        <p14:creationId xmlns:p14="http://schemas.microsoft.com/office/powerpoint/2010/main" val="3303834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512A9B91-A518-43DF-BEC2-C02A0430D50D}"/>
              </a:ext>
            </a:extLst>
          </p:cNvPr>
          <p:cNvPicPr>
            <a:picLocks noChangeAspect="1"/>
          </p:cNvPicPr>
          <p:nvPr/>
        </p:nvPicPr>
        <p:blipFill>
          <a:blip r:embed="rId2"/>
          <a:stretch>
            <a:fillRect/>
          </a:stretch>
        </p:blipFill>
        <p:spPr>
          <a:xfrm>
            <a:off x="671206" y="1139944"/>
            <a:ext cx="2577034" cy="4578112"/>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444900" cy="307777"/>
          </a:xfrm>
          <a:prstGeom prst="rect">
            <a:avLst/>
          </a:prstGeom>
          <a:noFill/>
        </p:spPr>
        <p:txBody>
          <a:bodyPr wrap="none" rtlCol="0">
            <a:spAutoFit/>
          </a:bodyPr>
          <a:lstStyle/>
          <a:p>
            <a:r>
              <a:rPr kumimoji="1" lang="ja-JP" altLang="en-US" sz="1400" b="1">
                <a:latin typeface="+mn-ea"/>
              </a:rPr>
              <a:t>●</a:t>
            </a:r>
            <a:r>
              <a:rPr kumimoji="1" lang="en-US" altLang="ja-JP" sz="1400" b="1">
                <a:latin typeface="+mn-ea"/>
              </a:rPr>
              <a:t>sp140</a:t>
            </a:r>
            <a:r>
              <a:rPr kumimoji="1" lang="ja-JP" altLang="en-US" sz="1400" b="1">
                <a:latin typeface="+mn-ea"/>
              </a:rPr>
              <a:t> ほかほか確認画面</a:t>
            </a:r>
            <a:endParaRPr kumimoji="1" lang="en-US" altLang="ja-JP" sz="1400" b="1">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18</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17620" y="948634"/>
            <a:ext cx="325730" cy="261610"/>
          </a:xfrm>
          <a:prstGeom prst="rect">
            <a:avLst/>
          </a:prstGeom>
          <a:noFill/>
        </p:spPr>
        <p:txBody>
          <a:bodyPr wrap="none" rtlCol="0">
            <a:spAutoFit/>
          </a:bodyPr>
          <a:lstStyle/>
          <a:p>
            <a:r>
              <a:rPr kumimoji="1" lang="ja-JP" altLang="en-US" sz="1100" dirty="0">
                <a:latin typeface="+mn-ea"/>
              </a:rPr>
              <a:t>１</a:t>
            </a:r>
          </a:p>
        </p:txBody>
      </p:sp>
      <p:sp>
        <p:nvSpPr>
          <p:cNvPr id="59" name="テキスト ボックス 58">
            <a:extLst>
              <a:ext uri="{FF2B5EF4-FFF2-40B4-BE49-F238E27FC236}">
                <a16:creationId xmlns:a16="http://schemas.microsoft.com/office/drawing/2014/main" id="{3EC28486-2018-437C-B5B8-E14B5B46A0D0}"/>
              </a:ext>
            </a:extLst>
          </p:cNvPr>
          <p:cNvSpPr txBox="1"/>
          <p:nvPr/>
        </p:nvSpPr>
        <p:spPr>
          <a:xfrm>
            <a:off x="3478800" y="2203016"/>
            <a:ext cx="272832" cy="261610"/>
          </a:xfrm>
          <a:prstGeom prst="rect">
            <a:avLst/>
          </a:prstGeom>
          <a:noFill/>
        </p:spPr>
        <p:txBody>
          <a:bodyPr wrap="none" rtlCol="0">
            <a:spAutoFit/>
          </a:bodyPr>
          <a:lstStyle/>
          <a:p>
            <a:r>
              <a:rPr kumimoji="1" lang="en-US" altLang="ja-JP" sz="1100">
                <a:latin typeface="+mn-ea"/>
              </a:rPr>
              <a:t>3</a:t>
            </a:r>
            <a:endParaRPr kumimoji="1" lang="ja-JP" altLang="en-US" sz="1100">
              <a:latin typeface="+mn-ea"/>
            </a:endParaRPr>
          </a:p>
        </p:txBody>
      </p:sp>
      <p:sp>
        <p:nvSpPr>
          <p:cNvPr id="61" name="テキスト ボックス 60">
            <a:extLst>
              <a:ext uri="{FF2B5EF4-FFF2-40B4-BE49-F238E27FC236}">
                <a16:creationId xmlns:a16="http://schemas.microsoft.com/office/drawing/2014/main" id="{F9B6CC50-F5F3-43ED-835A-2CAFCF8D959C}"/>
              </a:ext>
            </a:extLst>
          </p:cNvPr>
          <p:cNvSpPr txBox="1"/>
          <p:nvPr/>
        </p:nvSpPr>
        <p:spPr>
          <a:xfrm>
            <a:off x="3474870" y="2957886"/>
            <a:ext cx="263214" cy="261610"/>
          </a:xfrm>
          <a:prstGeom prst="rect">
            <a:avLst/>
          </a:prstGeom>
          <a:noFill/>
        </p:spPr>
        <p:txBody>
          <a:bodyPr wrap="square" rtlCol="0">
            <a:spAutoFit/>
          </a:bodyPr>
          <a:lstStyle/>
          <a:p>
            <a:r>
              <a:rPr kumimoji="1" lang="en-US" altLang="ja-JP" sz="1100">
                <a:latin typeface="+mn-ea"/>
              </a:rPr>
              <a:t>4</a:t>
            </a:r>
            <a:endParaRPr kumimoji="1" lang="ja-JP" altLang="en-US" sz="1100">
              <a:latin typeface="+mn-ea"/>
            </a:endParaRPr>
          </a:p>
        </p:txBody>
      </p:sp>
      <p:sp>
        <p:nvSpPr>
          <p:cNvPr id="62" name="テキスト ボックス 61">
            <a:extLst>
              <a:ext uri="{FF2B5EF4-FFF2-40B4-BE49-F238E27FC236}">
                <a16:creationId xmlns:a16="http://schemas.microsoft.com/office/drawing/2014/main" id="{444C7FD6-8E84-46AE-8868-42B8D76ADFC2}"/>
              </a:ext>
            </a:extLst>
          </p:cNvPr>
          <p:cNvSpPr txBox="1"/>
          <p:nvPr/>
        </p:nvSpPr>
        <p:spPr>
          <a:xfrm>
            <a:off x="3478800" y="1867798"/>
            <a:ext cx="272832" cy="261610"/>
          </a:xfrm>
          <a:prstGeom prst="rect">
            <a:avLst/>
          </a:prstGeom>
          <a:noFill/>
        </p:spPr>
        <p:txBody>
          <a:bodyPr wrap="none" rtlCol="0">
            <a:spAutoFit/>
          </a:bodyPr>
          <a:lstStyle/>
          <a:p>
            <a:r>
              <a:rPr kumimoji="1" lang="en-US" altLang="ja-JP" sz="1100">
                <a:latin typeface="+mn-ea"/>
              </a:rPr>
              <a:t>2</a:t>
            </a:r>
          </a:p>
        </p:txBody>
      </p:sp>
      <p:sp>
        <p:nvSpPr>
          <p:cNvPr id="63" name="テキスト ボックス 62">
            <a:extLst>
              <a:ext uri="{FF2B5EF4-FFF2-40B4-BE49-F238E27FC236}">
                <a16:creationId xmlns:a16="http://schemas.microsoft.com/office/drawing/2014/main" id="{BBA48048-F04D-4B7A-A32F-7179D3468130}"/>
              </a:ext>
            </a:extLst>
          </p:cNvPr>
          <p:cNvSpPr txBox="1"/>
          <p:nvPr/>
        </p:nvSpPr>
        <p:spPr>
          <a:xfrm>
            <a:off x="3478800" y="4910285"/>
            <a:ext cx="272832" cy="261610"/>
          </a:xfrm>
          <a:prstGeom prst="rect">
            <a:avLst/>
          </a:prstGeom>
          <a:noFill/>
        </p:spPr>
        <p:txBody>
          <a:bodyPr wrap="square" rtlCol="0">
            <a:spAutoFit/>
          </a:bodyPr>
          <a:lstStyle/>
          <a:p>
            <a:r>
              <a:rPr kumimoji="1" lang="en-US" altLang="ja-JP" sz="1100">
                <a:latin typeface="+mn-ea"/>
              </a:rPr>
              <a:t>7</a:t>
            </a: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086100" y="1079439"/>
            <a:ext cx="331520" cy="26161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A85A85CC-B5A1-4965-89DF-9A3DADB0DB96}"/>
              </a:ext>
            </a:extLst>
          </p:cNvPr>
          <p:cNvCxnSpPr>
            <a:cxnSpLocks/>
            <a:stCxn id="59" idx="1"/>
          </p:cNvCxnSpPr>
          <p:nvPr/>
        </p:nvCxnSpPr>
        <p:spPr>
          <a:xfrm flipH="1">
            <a:off x="2543175" y="2333821"/>
            <a:ext cx="935625" cy="367855"/>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31885566-FAEF-4D6E-A057-47CF7B52871D}"/>
              </a:ext>
            </a:extLst>
          </p:cNvPr>
          <p:cNvCxnSpPr>
            <a:cxnSpLocks/>
            <a:stCxn id="61" idx="1"/>
          </p:cNvCxnSpPr>
          <p:nvPr/>
        </p:nvCxnSpPr>
        <p:spPr>
          <a:xfrm flipH="1">
            <a:off x="2543175" y="3088691"/>
            <a:ext cx="931695" cy="367855"/>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9D54AA45-EEBE-4577-AA99-AC507113584E}"/>
              </a:ext>
            </a:extLst>
          </p:cNvPr>
          <p:cNvCxnSpPr>
            <a:cxnSpLocks/>
            <a:stCxn id="63" idx="1"/>
          </p:cNvCxnSpPr>
          <p:nvPr/>
        </p:nvCxnSpPr>
        <p:spPr>
          <a:xfrm flipH="1">
            <a:off x="2356776" y="5041090"/>
            <a:ext cx="1122024" cy="30155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3E33688F-A1B7-490D-AE62-7D0B6C9CA561}"/>
              </a:ext>
            </a:extLst>
          </p:cNvPr>
          <p:cNvCxnSpPr>
            <a:cxnSpLocks/>
            <a:stCxn id="62" idx="1"/>
          </p:cNvCxnSpPr>
          <p:nvPr/>
        </p:nvCxnSpPr>
        <p:spPr>
          <a:xfrm flipH="1">
            <a:off x="3086100" y="1998603"/>
            <a:ext cx="392700" cy="14682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8040996"/>
              </p:ext>
            </p:extLst>
          </p:nvPr>
        </p:nvGraphicFramePr>
        <p:xfrm>
          <a:off x="3912577" y="1129723"/>
          <a:ext cx="5063364" cy="3615138"/>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a:t>No</a:t>
                      </a:r>
                      <a:endParaRPr kumimoji="1" lang="ja-JP" altLang="en-US" sz="1100"/>
                    </a:p>
                  </a:txBody>
                  <a:tcPr/>
                </a:tc>
                <a:tc>
                  <a:txBody>
                    <a:bodyPr/>
                    <a:lstStyle/>
                    <a:p>
                      <a:pPr algn="ctr"/>
                      <a:r>
                        <a:rPr kumimoji="1" lang="ja-JP" altLang="en-US" sz="1100"/>
                        <a:t>項目名</a:t>
                      </a:r>
                    </a:p>
                  </a:txBody>
                  <a:tcPr/>
                </a:tc>
                <a:tc>
                  <a:txBody>
                    <a:bodyPr/>
                    <a:lstStyle/>
                    <a:p>
                      <a:pPr algn="ctr"/>
                      <a:r>
                        <a:rPr kumimoji="1" lang="ja-JP" altLang="en-US" sz="110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a:t>1</a:t>
                      </a:r>
                    </a:p>
                  </a:txBody>
                  <a:tcPr/>
                </a:tc>
                <a:tc>
                  <a:txBody>
                    <a:bodyPr/>
                    <a:lstStyle/>
                    <a:p>
                      <a:r>
                        <a:rPr kumimoji="1" lang="ja-JP" altLang="en-US" sz="1100"/>
                        <a:t>ヘッダー</a:t>
                      </a:r>
                    </a:p>
                  </a:txBody>
                  <a:tcPr/>
                </a:tc>
                <a:tc>
                  <a:txBody>
                    <a:bodyPr/>
                    <a:lstStyle/>
                    <a:p>
                      <a:r>
                        <a:rPr kumimoji="1" lang="ja-JP" altLang="en-US" sz="1100"/>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100"/>
                        <a:t>2</a:t>
                      </a:r>
                      <a:endParaRPr kumimoji="1" lang="ja-JP" altLang="en-US" sz="1100"/>
                    </a:p>
                  </a:txBody>
                  <a:tcPr/>
                </a:tc>
                <a:tc>
                  <a:txBody>
                    <a:bodyPr/>
                    <a:lstStyle/>
                    <a:p>
                      <a:r>
                        <a:rPr kumimoji="1" lang="ja-JP" altLang="en-US" sz="1100"/>
                        <a:t>背景</a:t>
                      </a:r>
                    </a:p>
                  </a:txBody>
                  <a:tcPr/>
                </a:tc>
                <a:tc>
                  <a:txBody>
                    <a:bodyPr/>
                    <a:lstStyle/>
                    <a:p>
                      <a:r>
                        <a:rPr kumimoji="1" lang="en-US" altLang="ja-JP" sz="1100"/>
                        <a:t>2D</a:t>
                      </a:r>
                      <a:r>
                        <a:rPr kumimoji="1" lang="ja-JP" altLang="en-US" sz="1100"/>
                        <a:t>背景</a:t>
                      </a:r>
                    </a:p>
                  </a:txBody>
                  <a:tcPr/>
                </a:tc>
                <a:extLst>
                  <a:ext uri="{0D108BD9-81ED-4DB2-BD59-A6C34878D82A}">
                    <a16:rowId xmlns:a16="http://schemas.microsoft.com/office/drawing/2014/main" val="2763109579"/>
                  </a:ext>
                </a:extLst>
              </a:tr>
              <a:tr h="262163">
                <a:tc>
                  <a:txBody>
                    <a:bodyPr/>
                    <a:lstStyle/>
                    <a:p>
                      <a:pPr algn="ctr"/>
                      <a:r>
                        <a:rPr kumimoji="1" lang="en-US" altLang="ja-JP" sz="1100"/>
                        <a:t>3</a:t>
                      </a:r>
                      <a:endParaRPr kumimoji="1" lang="ja-JP" altLang="en-US" sz="1100"/>
                    </a:p>
                  </a:txBody>
                  <a:tcPr/>
                </a:tc>
                <a:tc>
                  <a:txBody>
                    <a:bodyPr/>
                    <a:lstStyle/>
                    <a:p>
                      <a:r>
                        <a:rPr kumimoji="1" lang="ja-JP" altLang="en-US" sz="1100"/>
                        <a:t>選択部隊表示</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a:t>ほっこり部隊選択画面で選んだ部隊を表示させる</a:t>
                      </a:r>
                    </a:p>
                  </a:txBody>
                  <a:tcPr/>
                </a:tc>
                <a:extLst>
                  <a:ext uri="{0D108BD9-81ED-4DB2-BD59-A6C34878D82A}">
                    <a16:rowId xmlns:a16="http://schemas.microsoft.com/office/drawing/2014/main" val="1505291617"/>
                  </a:ext>
                </a:extLst>
              </a:tr>
              <a:tr h="262163">
                <a:tc>
                  <a:txBody>
                    <a:bodyPr/>
                    <a:lstStyle/>
                    <a:p>
                      <a:pPr algn="ctr"/>
                      <a:r>
                        <a:rPr kumimoji="1" lang="en-US" altLang="ja-JP" sz="1100"/>
                        <a:t>4</a:t>
                      </a:r>
                      <a:endParaRPr kumimoji="1" lang="ja-JP" altLang="en-US" sz="1100"/>
                    </a:p>
                  </a:txBody>
                  <a:tcPr/>
                </a:tc>
                <a:tc>
                  <a:txBody>
                    <a:bodyPr/>
                    <a:lstStyle/>
                    <a:p>
                      <a:r>
                        <a:rPr kumimoji="1" lang="ja-JP" altLang="en-US" sz="1100"/>
                        <a:t>選択お風呂</a:t>
                      </a:r>
                      <a:endParaRPr kumimoji="1" lang="en-US" altLang="ja-JP" sz="1100"/>
                    </a:p>
                    <a:p>
                      <a:r>
                        <a:rPr kumimoji="1" lang="ja-JP" altLang="en-US" sz="1100"/>
                        <a:t>表示</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a:t>ほっこりお風呂選択画面で選んだお風呂を表示させる</a:t>
                      </a:r>
                    </a:p>
                  </a:txBody>
                  <a:tcPr/>
                </a:tc>
                <a:extLst>
                  <a:ext uri="{0D108BD9-81ED-4DB2-BD59-A6C34878D82A}">
                    <a16:rowId xmlns:a16="http://schemas.microsoft.com/office/drawing/2014/main" val="3027198919"/>
                  </a:ext>
                </a:extLst>
              </a:tr>
              <a:tr h="262163">
                <a:tc>
                  <a:txBody>
                    <a:bodyPr/>
                    <a:lstStyle/>
                    <a:p>
                      <a:pPr algn="ctr"/>
                      <a:r>
                        <a:rPr kumimoji="1" lang="en-US" altLang="ja-JP" sz="1100"/>
                        <a:t>5</a:t>
                      </a:r>
                      <a:endParaRPr kumimoji="1" lang="ja-JP" altLang="en-US" sz="1100"/>
                    </a:p>
                  </a:txBody>
                  <a:tcPr/>
                </a:tc>
                <a:tc>
                  <a:txBody>
                    <a:bodyPr/>
                    <a:lstStyle/>
                    <a:p>
                      <a:r>
                        <a:rPr kumimoji="1" lang="ja-JP" altLang="en-US" sz="1100"/>
                        <a:t>選択入浴剤</a:t>
                      </a:r>
                      <a:endParaRPr kumimoji="1" lang="en-US" altLang="ja-JP" sz="1100"/>
                    </a:p>
                    <a:p>
                      <a:r>
                        <a:rPr kumimoji="1" lang="ja-JP" altLang="en-US" sz="1100"/>
                        <a:t>表示</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a:t>ほっこり入浴剤選択画面で選んだ入浴剤を表示させる</a:t>
                      </a:r>
                      <a:endParaRPr kumimoji="1" lang="en-US" altLang="ja-JP" sz="1100" b="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a:t>入浴剤が無い場合空欄で表示される</a:t>
                      </a:r>
                      <a:endParaRPr kumimoji="1" lang="en-US" altLang="ja-JP" sz="1100" b="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a:t>右上の数値は使用する個数</a:t>
                      </a:r>
                      <a:endParaRPr kumimoji="1" lang="en-US" altLang="ja-JP" sz="1100" b="0"/>
                    </a:p>
                  </a:txBody>
                  <a:tcPr/>
                </a:tc>
                <a:extLst>
                  <a:ext uri="{0D108BD9-81ED-4DB2-BD59-A6C34878D82A}">
                    <a16:rowId xmlns:a16="http://schemas.microsoft.com/office/drawing/2014/main" val="3893435263"/>
                  </a:ext>
                </a:extLst>
              </a:tr>
              <a:tr h="262163">
                <a:tc>
                  <a:txBody>
                    <a:bodyPr/>
                    <a:lstStyle/>
                    <a:p>
                      <a:pPr algn="ctr"/>
                      <a:r>
                        <a:rPr kumimoji="1" lang="en-US" altLang="ja-JP" sz="1100"/>
                        <a:t>6</a:t>
                      </a:r>
                      <a:endParaRPr kumimoji="1" lang="ja-JP" altLang="en-US" sz="1100"/>
                    </a:p>
                  </a:txBody>
                  <a:tcPr/>
                </a:tc>
                <a:tc>
                  <a:txBody>
                    <a:bodyPr/>
                    <a:lstStyle/>
                    <a:p>
                      <a:r>
                        <a:rPr kumimoji="1" lang="ja-JP" altLang="en-US" sz="1100"/>
                        <a:t>戻るボタン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a:t>
                      </a:r>
                      <a:r>
                        <a:rPr kumimoji="1" lang="ja-JP" altLang="en-US" sz="1100" b="0"/>
                        <a:t>ほっこり入浴剤選択画面に遷移する</a:t>
                      </a:r>
                      <a:endParaRPr kumimoji="1" lang="ja-JP" altLang="en-US" sz="1100"/>
                    </a:p>
                  </a:txBody>
                  <a:tcPr/>
                </a:tc>
                <a:extLst>
                  <a:ext uri="{0D108BD9-81ED-4DB2-BD59-A6C34878D82A}">
                    <a16:rowId xmlns:a16="http://schemas.microsoft.com/office/drawing/2014/main" val="3970148161"/>
                  </a:ext>
                </a:extLst>
              </a:tr>
              <a:tr h="262163">
                <a:tc>
                  <a:txBody>
                    <a:bodyPr/>
                    <a:lstStyle/>
                    <a:p>
                      <a:pPr algn="ctr"/>
                      <a:r>
                        <a:rPr kumimoji="1" lang="en-US" altLang="ja-JP" sz="1100"/>
                        <a:t>7</a:t>
                      </a:r>
                      <a:endParaRPr kumimoji="1" lang="ja-JP" altLang="en-US" sz="1100"/>
                    </a:p>
                  </a:txBody>
                  <a:tcPr/>
                </a:tc>
                <a:tc>
                  <a:txBody>
                    <a:bodyPr/>
                    <a:lstStyle/>
                    <a:p>
                      <a:r>
                        <a:rPr kumimoji="1" lang="ja-JP" altLang="en-US" sz="1100"/>
                        <a:t>決定ボタン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タップでほっこり画面に遷移する</a:t>
                      </a:r>
                    </a:p>
                  </a:txBody>
                  <a:tcPr/>
                </a:tc>
                <a:extLst>
                  <a:ext uri="{0D108BD9-81ED-4DB2-BD59-A6C34878D82A}">
                    <a16:rowId xmlns:a16="http://schemas.microsoft.com/office/drawing/2014/main" val="2711556168"/>
                  </a:ext>
                </a:extLst>
              </a:tr>
              <a:tr h="262163">
                <a:tc>
                  <a:txBody>
                    <a:bodyPr/>
                    <a:lstStyle/>
                    <a:p>
                      <a:pPr algn="ctr"/>
                      <a:r>
                        <a:rPr kumimoji="1" lang="en-US" altLang="ja-JP" sz="1100"/>
                        <a:t>8</a:t>
                      </a:r>
                      <a:endParaRPr kumimoji="1" lang="ja-JP" altLang="en-US" sz="1100"/>
                    </a:p>
                  </a:txBody>
                  <a:tcPr/>
                </a:tc>
                <a:tc>
                  <a:txBody>
                    <a:bodyPr/>
                    <a:lstStyle/>
                    <a:p>
                      <a:r>
                        <a:rPr kumimoji="1" lang="ja-JP" altLang="en-US" sz="1100"/>
                        <a:t>注意文言</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入浴剤の効果が切れていない場合、表示させる。</a:t>
                      </a:r>
                    </a:p>
                  </a:txBody>
                  <a:tcPr/>
                </a:tc>
                <a:extLst>
                  <a:ext uri="{0D108BD9-81ED-4DB2-BD59-A6C34878D82A}">
                    <a16:rowId xmlns:a16="http://schemas.microsoft.com/office/drawing/2014/main" val="1260220092"/>
                  </a:ext>
                </a:extLst>
              </a:tr>
              <a:tr h="262163">
                <a:tc>
                  <a:txBody>
                    <a:bodyPr/>
                    <a:lstStyle/>
                    <a:p>
                      <a:pPr algn="ctr"/>
                      <a:r>
                        <a:rPr kumimoji="1" lang="ja-JP" altLang="en-US" sz="1100"/>
                        <a:t>９</a:t>
                      </a:r>
                    </a:p>
                  </a:txBody>
                  <a:tcPr/>
                </a:tc>
                <a:tc>
                  <a:txBody>
                    <a:bodyPr/>
                    <a:lstStyle/>
                    <a:p>
                      <a:r>
                        <a:rPr kumimoji="1" lang="ja-JP" altLang="en-US" sz="1100"/>
                        <a:t>演出スキップ</a:t>
                      </a:r>
                      <a:endParaRPr kumimoji="1" lang="en-US" altLang="ja-JP" sz="1100"/>
                    </a:p>
                    <a:p>
                      <a:r>
                        <a:rPr kumimoji="1" lang="ja-JP" altLang="en-US" sz="1100"/>
                        <a:t>チェックボックス</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タップでチェックが入る。</a:t>
                      </a:r>
                      <a:endParaRPr kumimoji="1" lang="en-US" altLang="ja-JP" sz="11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チェックが入った状態で遷移した場合、ほっこり画面をスキップさせる。</a:t>
                      </a:r>
                      <a:endParaRPr kumimoji="1" lang="en-US" altLang="ja-JP" sz="11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チェックは保存しておく。</a:t>
                      </a:r>
                    </a:p>
                  </a:txBody>
                  <a:tcPr/>
                </a:tc>
                <a:extLst>
                  <a:ext uri="{0D108BD9-81ED-4DB2-BD59-A6C34878D82A}">
                    <a16:rowId xmlns:a16="http://schemas.microsoft.com/office/drawing/2014/main" val="1444872837"/>
                  </a:ext>
                </a:extLst>
              </a:tr>
            </a:tbl>
          </a:graphicData>
        </a:graphic>
      </p:graphicFrame>
      <p:sp>
        <p:nvSpPr>
          <p:cNvPr id="155" name="テキスト ボックス 154">
            <a:extLst>
              <a:ext uri="{FF2B5EF4-FFF2-40B4-BE49-F238E27FC236}">
                <a16:creationId xmlns:a16="http://schemas.microsoft.com/office/drawing/2014/main" id="{71784E81-3B77-4CF3-A9AB-378FAEA06EE0}"/>
              </a:ext>
            </a:extLst>
          </p:cNvPr>
          <p:cNvSpPr txBox="1"/>
          <p:nvPr/>
        </p:nvSpPr>
        <p:spPr>
          <a:xfrm>
            <a:off x="279003" y="1417233"/>
            <a:ext cx="272832" cy="261610"/>
          </a:xfrm>
          <a:prstGeom prst="rect">
            <a:avLst/>
          </a:prstGeom>
          <a:noFill/>
        </p:spPr>
        <p:txBody>
          <a:bodyPr wrap="square" rtlCol="0">
            <a:spAutoFit/>
          </a:bodyPr>
          <a:lstStyle/>
          <a:p>
            <a:r>
              <a:rPr kumimoji="1" lang="en-US" altLang="ja-JP" sz="1100">
                <a:latin typeface="+mn-ea"/>
              </a:rPr>
              <a:t>6</a:t>
            </a:r>
          </a:p>
        </p:txBody>
      </p:sp>
      <p:sp>
        <p:nvSpPr>
          <p:cNvPr id="168" name="テキスト ボックス 167">
            <a:extLst>
              <a:ext uri="{FF2B5EF4-FFF2-40B4-BE49-F238E27FC236}">
                <a16:creationId xmlns:a16="http://schemas.microsoft.com/office/drawing/2014/main" id="{38AD6128-CB6A-4AD0-B3AD-C7442F489913}"/>
              </a:ext>
            </a:extLst>
          </p:cNvPr>
          <p:cNvSpPr txBox="1"/>
          <p:nvPr/>
        </p:nvSpPr>
        <p:spPr>
          <a:xfrm>
            <a:off x="3474870" y="3744248"/>
            <a:ext cx="263214" cy="261610"/>
          </a:xfrm>
          <a:prstGeom prst="rect">
            <a:avLst/>
          </a:prstGeom>
          <a:noFill/>
        </p:spPr>
        <p:txBody>
          <a:bodyPr wrap="square" rtlCol="0">
            <a:spAutoFit/>
          </a:bodyPr>
          <a:lstStyle/>
          <a:p>
            <a:r>
              <a:rPr kumimoji="1" lang="en-US" altLang="ja-JP" sz="1100">
                <a:latin typeface="+mn-ea"/>
              </a:rPr>
              <a:t>5</a:t>
            </a:r>
            <a:endParaRPr kumimoji="1" lang="ja-JP" altLang="en-US" sz="1100">
              <a:latin typeface="+mn-ea"/>
            </a:endParaRPr>
          </a:p>
        </p:txBody>
      </p:sp>
      <p:cxnSp>
        <p:nvCxnSpPr>
          <p:cNvPr id="169" name="直線コネクタ 168">
            <a:extLst>
              <a:ext uri="{FF2B5EF4-FFF2-40B4-BE49-F238E27FC236}">
                <a16:creationId xmlns:a16="http://schemas.microsoft.com/office/drawing/2014/main" id="{B65A5F6B-3A36-4848-A56B-14FC145E150E}"/>
              </a:ext>
            </a:extLst>
          </p:cNvPr>
          <p:cNvCxnSpPr>
            <a:cxnSpLocks/>
            <a:stCxn id="168" idx="1"/>
          </p:cNvCxnSpPr>
          <p:nvPr/>
        </p:nvCxnSpPr>
        <p:spPr>
          <a:xfrm flipH="1">
            <a:off x="2156460" y="3875053"/>
            <a:ext cx="1318410" cy="41215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10DF8E79-9172-4C11-9A69-FAD5937CE4BB}"/>
              </a:ext>
            </a:extLst>
          </p:cNvPr>
          <p:cNvCxnSpPr>
            <a:cxnSpLocks/>
            <a:stCxn id="155" idx="3"/>
          </p:cNvCxnSpPr>
          <p:nvPr/>
        </p:nvCxnSpPr>
        <p:spPr>
          <a:xfrm>
            <a:off x="551835" y="1548038"/>
            <a:ext cx="272832" cy="299757"/>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1CE55E1E-19F4-44F0-A63A-8B36C9181D93}"/>
              </a:ext>
            </a:extLst>
          </p:cNvPr>
          <p:cNvSpPr txBox="1"/>
          <p:nvPr/>
        </p:nvSpPr>
        <p:spPr>
          <a:xfrm>
            <a:off x="3474870" y="4323767"/>
            <a:ext cx="272832" cy="261610"/>
          </a:xfrm>
          <a:prstGeom prst="rect">
            <a:avLst/>
          </a:prstGeom>
          <a:noFill/>
        </p:spPr>
        <p:txBody>
          <a:bodyPr wrap="square" rtlCol="0">
            <a:spAutoFit/>
          </a:bodyPr>
          <a:lstStyle/>
          <a:p>
            <a:r>
              <a:rPr kumimoji="1" lang="en-US" altLang="ja-JP" sz="1100">
                <a:latin typeface="+mn-ea"/>
              </a:rPr>
              <a:t>8</a:t>
            </a:r>
          </a:p>
        </p:txBody>
      </p:sp>
      <p:cxnSp>
        <p:nvCxnSpPr>
          <p:cNvPr id="23" name="直線コネクタ 22">
            <a:extLst>
              <a:ext uri="{FF2B5EF4-FFF2-40B4-BE49-F238E27FC236}">
                <a16:creationId xmlns:a16="http://schemas.microsoft.com/office/drawing/2014/main" id="{D60672AA-0AC8-4F8D-8E76-430D7F99903C}"/>
              </a:ext>
            </a:extLst>
          </p:cNvPr>
          <p:cNvCxnSpPr>
            <a:cxnSpLocks/>
            <a:stCxn id="22" idx="1"/>
          </p:cNvCxnSpPr>
          <p:nvPr/>
        </p:nvCxnSpPr>
        <p:spPr>
          <a:xfrm flipH="1">
            <a:off x="2909050" y="4454572"/>
            <a:ext cx="565820" cy="28306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2C41376B-C23A-473A-A746-35F3F1F6E3CC}"/>
              </a:ext>
            </a:extLst>
          </p:cNvPr>
          <p:cNvSpPr txBox="1"/>
          <p:nvPr/>
        </p:nvSpPr>
        <p:spPr>
          <a:xfrm>
            <a:off x="279003" y="4686216"/>
            <a:ext cx="272832" cy="261610"/>
          </a:xfrm>
          <a:prstGeom prst="rect">
            <a:avLst/>
          </a:prstGeom>
          <a:noFill/>
        </p:spPr>
        <p:txBody>
          <a:bodyPr wrap="square" rtlCol="0">
            <a:spAutoFit/>
          </a:bodyPr>
          <a:lstStyle/>
          <a:p>
            <a:r>
              <a:rPr kumimoji="1" lang="en-US" altLang="ja-JP" sz="1100">
                <a:latin typeface="+mn-ea"/>
              </a:rPr>
              <a:t>9</a:t>
            </a:r>
          </a:p>
        </p:txBody>
      </p:sp>
      <p:cxnSp>
        <p:nvCxnSpPr>
          <p:cNvPr id="30" name="直線コネクタ 29">
            <a:extLst>
              <a:ext uri="{FF2B5EF4-FFF2-40B4-BE49-F238E27FC236}">
                <a16:creationId xmlns:a16="http://schemas.microsoft.com/office/drawing/2014/main" id="{19894C0E-5EF8-4C1B-AE06-BEACED80F087}"/>
              </a:ext>
            </a:extLst>
          </p:cNvPr>
          <p:cNvCxnSpPr>
            <a:cxnSpLocks/>
            <a:stCxn id="29" idx="3"/>
          </p:cNvCxnSpPr>
          <p:nvPr/>
        </p:nvCxnSpPr>
        <p:spPr>
          <a:xfrm>
            <a:off x="551835" y="4817021"/>
            <a:ext cx="842943" cy="19131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4918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00000000-0008-0000-0000-000004000000}"/>
              </a:ext>
            </a:extLst>
          </p:cNvPr>
          <p:cNvPicPr>
            <a:picLocks noChangeAspect="1"/>
          </p:cNvPicPr>
          <p:nvPr/>
        </p:nvPicPr>
        <p:blipFill rotWithShape="1">
          <a:blip r:embed="rId2">
            <a:extLst>
              <a:ext uri="{28A0092B-C50C-407E-A947-70E740481C1C}">
                <a14:useLocalDpi xmlns:a14="http://schemas.microsoft.com/office/drawing/2010/main" val="0"/>
              </a:ext>
            </a:extLst>
          </a:blip>
          <a:srcRect t="142"/>
          <a:stretch/>
        </p:blipFill>
        <p:spPr>
          <a:xfrm>
            <a:off x="652234" y="1129723"/>
            <a:ext cx="2725655" cy="4822844"/>
          </a:xfrm>
          <a:prstGeom prst="rect">
            <a:avLst/>
          </a:prstGeom>
        </p:spPr>
      </p:pic>
      <p:sp>
        <p:nvSpPr>
          <p:cNvPr id="3" name="正方形/長方形 2">
            <a:extLst>
              <a:ext uri="{FF2B5EF4-FFF2-40B4-BE49-F238E27FC236}">
                <a16:creationId xmlns:a16="http://schemas.microsoft.com/office/drawing/2014/main" id="{58897DA6-DF57-40F0-8129-A3A592C4C29A}"/>
              </a:ext>
            </a:extLst>
          </p:cNvPr>
          <p:cNvSpPr/>
          <p:nvPr/>
        </p:nvSpPr>
        <p:spPr>
          <a:xfrm>
            <a:off x="1031454" y="1204320"/>
            <a:ext cx="1900847" cy="365125"/>
          </a:xfrm>
          <a:prstGeom prst="rect">
            <a:avLst/>
          </a:prstGeom>
          <a:solidFill>
            <a:srgbClr val="4180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085827" cy="307777"/>
          </a:xfrm>
          <a:prstGeom prst="rect">
            <a:avLst/>
          </a:prstGeom>
          <a:noFill/>
        </p:spPr>
        <p:txBody>
          <a:bodyPr wrap="none" rtlCol="0">
            <a:spAutoFit/>
          </a:bodyPr>
          <a:lstStyle/>
          <a:p>
            <a:r>
              <a:rPr kumimoji="1" lang="ja-JP" altLang="en-US" sz="1400" b="1">
                <a:latin typeface="+mn-ea"/>
              </a:rPr>
              <a:t>●</a:t>
            </a:r>
            <a:r>
              <a:rPr kumimoji="1" lang="en-US" altLang="ja-JP" sz="1400" b="1">
                <a:latin typeface="+mn-ea"/>
              </a:rPr>
              <a:t>sp150</a:t>
            </a:r>
            <a:r>
              <a:rPr kumimoji="1" lang="ja-JP" altLang="en-US" sz="1400" b="1">
                <a:latin typeface="+mn-ea"/>
              </a:rPr>
              <a:t> ほかほか画面</a:t>
            </a:r>
            <a:endParaRPr kumimoji="1" lang="en-US" altLang="ja-JP" sz="1400" b="1">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19</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47542" y="1814701"/>
            <a:ext cx="325730" cy="261610"/>
          </a:xfrm>
          <a:prstGeom prst="rect">
            <a:avLst/>
          </a:prstGeom>
          <a:noFill/>
        </p:spPr>
        <p:txBody>
          <a:bodyPr wrap="none" rtlCol="0">
            <a:spAutoFit/>
          </a:bodyPr>
          <a:lstStyle/>
          <a:p>
            <a:r>
              <a:rPr kumimoji="1" lang="ja-JP" altLang="en-US" sz="1100">
                <a:latin typeface="+mn-ea"/>
              </a:rPr>
              <a:t>１</a:t>
            </a:r>
          </a:p>
        </p:txBody>
      </p:sp>
      <p:sp>
        <p:nvSpPr>
          <p:cNvPr id="62" name="テキスト ボックス 61">
            <a:extLst>
              <a:ext uri="{FF2B5EF4-FFF2-40B4-BE49-F238E27FC236}">
                <a16:creationId xmlns:a16="http://schemas.microsoft.com/office/drawing/2014/main" id="{444C7FD6-8E84-46AE-8868-42B8D76ADFC2}"/>
              </a:ext>
            </a:extLst>
          </p:cNvPr>
          <p:cNvSpPr txBox="1"/>
          <p:nvPr/>
        </p:nvSpPr>
        <p:spPr>
          <a:xfrm>
            <a:off x="3478800" y="2820370"/>
            <a:ext cx="263214" cy="261610"/>
          </a:xfrm>
          <a:prstGeom prst="rect">
            <a:avLst/>
          </a:prstGeom>
          <a:noFill/>
        </p:spPr>
        <p:txBody>
          <a:bodyPr wrap="square" rtlCol="0">
            <a:spAutoFit/>
          </a:bodyPr>
          <a:lstStyle/>
          <a:p>
            <a:r>
              <a:rPr kumimoji="1" lang="en-US" altLang="ja-JP" sz="1100">
                <a:latin typeface="+mn-ea"/>
              </a:rPr>
              <a:t>2</a:t>
            </a: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221065" y="1945506"/>
            <a:ext cx="226477"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3E33688F-A1B7-490D-AE62-7D0B6C9CA561}"/>
              </a:ext>
            </a:extLst>
          </p:cNvPr>
          <p:cNvCxnSpPr>
            <a:cxnSpLocks/>
            <a:stCxn id="62" idx="1"/>
          </p:cNvCxnSpPr>
          <p:nvPr/>
        </p:nvCxnSpPr>
        <p:spPr>
          <a:xfrm flipH="1">
            <a:off x="2461846" y="2951175"/>
            <a:ext cx="1016954" cy="49546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2540111519"/>
              </p:ext>
            </p:extLst>
          </p:nvPr>
        </p:nvGraphicFramePr>
        <p:xfrm>
          <a:off x="3912577" y="1129723"/>
          <a:ext cx="5063364" cy="1045569"/>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a:t>No</a:t>
                      </a:r>
                      <a:endParaRPr kumimoji="1" lang="ja-JP" altLang="en-US" sz="1100"/>
                    </a:p>
                  </a:txBody>
                  <a:tcPr/>
                </a:tc>
                <a:tc>
                  <a:txBody>
                    <a:bodyPr/>
                    <a:lstStyle/>
                    <a:p>
                      <a:pPr algn="ctr"/>
                      <a:r>
                        <a:rPr kumimoji="1" lang="ja-JP" altLang="en-US" sz="1100"/>
                        <a:t>項目名</a:t>
                      </a:r>
                    </a:p>
                  </a:txBody>
                  <a:tcPr/>
                </a:tc>
                <a:tc>
                  <a:txBody>
                    <a:bodyPr/>
                    <a:lstStyle/>
                    <a:p>
                      <a:pPr algn="ctr"/>
                      <a:r>
                        <a:rPr kumimoji="1" lang="ja-JP" altLang="en-US" sz="110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a:t>1</a:t>
                      </a:r>
                      <a:endParaRPr kumimoji="1" lang="ja-JP" altLang="en-US" sz="1100"/>
                    </a:p>
                  </a:txBody>
                  <a:tcPr/>
                </a:tc>
                <a:tc>
                  <a:txBody>
                    <a:bodyPr/>
                    <a:lstStyle/>
                    <a:p>
                      <a:r>
                        <a:rPr kumimoji="1" lang="ja-JP" altLang="en-US" sz="1100"/>
                        <a:t>背景</a:t>
                      </a:r>
                    </a:p>
                  </a:txBody>
                  <a:tcPr/>
                </a:tc>
                <a:tc>
                  <a:txBody>
                    <a:bodyPr/>
                    <a:lstStyle/>
                    <a:p>
                      <a:r>
                        <a:rPr kumimoji="1" lang="ja-JP" altLang="en-US" sz="1100"/>
                        <a:t>選択されたお風呂の</a:t>
                      </a:r>
                      <a:r>
                        <a:rPr kumimoji="1" lang="en-US" altLang="ja-JP" sz="1100"/>
                        <a:t>3D</a:t>
                      </a:r>
                      <a:r>
                        <a:rPr kumimoji="1" lang="ja-JP" altLang="en-US" sz="1100"/>
                        <a:t>背景</a:t>
                      </a:r>
                    </a:p>
                  </a:txBody>
                  <a:tcPr/>
                </a:tc>
                <a:extLst>
                  <a:ext uri="{0D108BD9-81ED-4DB2-BD59-A6C34878D82A}">
                    <a16:rowId xmlns:a16="http://schemas.microsoft.com/office/drawing/2014/main" val="2763109579"/>
                  </a:ext>
                </a:extLst>
              </a:tr>
              <a:tr h="262163">
                <a:tc>
                  <a:txBody>
                    <a:bodyPr/>
                    <a:lstStyle/>
                    <a:p>
                      <a:pPr algn="ctr"/>
                      <a:r>
                        <a:rPr kumimoji="1" lang="en-US" altLang="ja-JP" sz="1100"/>
                        <a:t>2</a:t>
                      </a:r>
                      <a:endParaRPr kumimoji="1" lang="ja-JP" altLang="en-US" sz="1100"/>
                    </a:p>
                  </a:txBody>
                  <a:tcPr/>
                </a:tc>
                <a:tc>
                  <a:txBody>
                    <a:bodyPr/>
                    <a:lstStyle/>
                    <a:p>
                      <a:r>
                        <a:rPr kumimoji="1" lang="ja-JP" altLang="en-US" sz="1100"/>
                        <a:t>キャラ</a:t>
                      </a:r>
                    </a:p>
                  </a:txBody>
                  <a:tcPr/>
                </a:tc>
                <a:tc>
                  <a:txBody>
                    <a:bodyPr/>
                    <a:lstStyle/>
                    <a:p>
                      <a:r>
                        <a:rPr kumimoji="1" lang="ja-JP" altLang="en-US" sz="1100"/>
                        <a:t>選択した部隊の</a:t>
                      </a:r>
                      <a:r>
                        <a:rPr kumimoji="1" lang="en-US" altLang="ja-JP" sz="1100"/>
                        <a:t>3D</a:t>
                      </a:r>
                      <a:r>
                        <a:rPr kumimoji="1" lang="ja-JP" altLang="en-US" sz="1100"/>
                        <a:t>キャラを表示させる</a:t>
                      </a:r>
                      <a:endParaRPr kumimoji="1" lang="en-US" altLang="ja-JP" sz="1100"/>
                    </a:p>
                  </a:txBody>
                  <a:tcPr/>
                </a:tc>
                <a:extLst>
                  <a:ext uri="{0D108BD9-81ED-4DB2-BD59-A6C34878D82A}">
                    <a16:rowId xmlns:a16="http://schemas.microsoft.com/office/drawing/2014/main" val="2037123247"/>
                  </a:ext>
                </a:extLst>
              </a:tr>
              <a:tr h="262163">
                <a:tc>
                  <a:txBody>
                    <a:bodyPr/>
                    <a:lstStyle/>
                    <a:p>
                      <a:pPr algn="ctr"/>
                      <a:r>
                        <a:rPr kumimoji="1" lang="ja-JP" altLang="en-US" sz="1100"/>
                        <a:t>３</a:t>
                      </a:r>
                    </a:p>
                  </a:txBody>
                  <a:tcPr/>
                </a:tc>
                <a:tc>
                  <a:txBody>
                    <a:bodyPr/>
                    <a:lstStyle/>
                    <a:p>
                      <a:r>
                        <a:rPr kumimoji="1" lang="en-US" altLang="ja-JP" sz="1100"/>
                        <a:t>SKIP</a:t>
                      </a:r>
                      <a:r>
                        <a:rPr kumimoji="1" lang="ja-JP" altLang="en-US" sz="1100"/>
                        <a:t>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a:t>
                      </a:r>
                      <a:r>
                        <a:rPr kumimoji="1" lang="ja-JP" altLang="en-US" sz="1100" b="0">
                          <a:latin typeface="+mn-ea"/>
                        </a:rPr>
                        <a:t>ほっこり結果画面に遷移させる</a:t>
                      </a:r>
                      <a:endParaRPr kumimoji="1" lang="en-US" altLang="ja-JP" sz="1100" b="0">
                        <a:latin typeface="+mn-ea"/>
                      </a:endParaRPr>
                    </a:p>
                  </a:txBody>
                  <a:tcPr/>
                </a:tc>
                <a:extLst>
                  <a:ext uri="{0D108BD9-81ED-4DB2-BD59-A6C34878D82A}">
                    <a16:rowId xmlns:a16="http://schemas.microsoft.com/office/drawing/2014/main" val="2224937073"/>
                  </a:ext>
                </a:extLst>
              </a:tr>
            </a:tbl>
          </a:graphicData>
        </a:graphic>
      </p:graphicFrame>
      <p:sp>
        <p:nvSpPr>
          <p:cNvPr id="13" name="角丸四角形 6">
            <a:extLst>
              <a:ext uri="{FF2B5EF4-FFF2-40B4-BE49-F238E27FC236}">
                <a16:creationId xmlns:a16="http://schemas.microsoft.com/office/drawing/2014/main" id="{1774E153-882E-44B7-9E21-8BB0DE3F1E62}"/>
              </a:ext>
            </a:extLst>
          </p:cNvPr>
          <p:cNvSpPr/>
          <p:nvPr/>
        </p:nvSpPr>
        <p:spPr>
          <a:xfrm>
            <a:off x="2718015" y="1305796"/>
            <a:ext cx="621859" cy="2228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a:t>SKIP</a:t>
            </a:r>
            <a:endParaRPr kumimoji="1" lang="ja-JP" altLang="en-US" sz="1100"/>
          </a:p>
        </p:txBody>
      </p:sp>
      <p:sp>
        <p:nvSpPr>
          <p:cNvPr id="14" name="テキスト ボックス 13">
            <a:extLst>
              <a:ext uri="{FF2B5EF4-FFF2-40B4-BE49-F238E27FC236}">
                <a16:creationId xmlns:a16="http://schemas.microsoft.com/office/drawing/2014/main" id="{9BB5E854-ED38-4E46-ADEE-5DDA8B696A30}"/>
              </a:ext>
            </a:extLst>
          </p:cNvPr>
          <p:cNvSpPr txBox="1"/>
          <p:nvPr/>
        </p:nvSpPr>
        <p:spPr>
          <a:xfrm>
            <a:off x="3420633" y="984854"/>
            <a:ext cx="272832" cy="261610"/>
          </a:xfrm>
          <a:prstGeom prst="rect">
            <a:avLst/>
          </a:prstGeom>
          <a:noFill/>
        </p:spPr>
        <p:txBody>
          <a:bodyPr wrap="none" rtlCol="0">
            <a:spAutoFit/>
          </a:bodyPr>
          <a:lstStyle/>
          <a:p>
            <a:r>
              <a:rPr kumimoji="1" lang="en-US" altLang="ja-JP" sz="1100">
                <a:latin typeface="+mn-ea"/>
              </a:rPr>
              <a:t>3</a:t>
            </a:r>
            <a:endParaRPr kumimoji="1" lang="ja-JP" altLang="en-US" sz="1100">
              <a:latin typeface="+mn-ea"/>
            </a:endParaRPr>
          </a:p>
        </p:txBody>
      </p:sp>
      <p:cxnSp>
        <p:nvCxnSpPr>
          <p:cNvPr id="16" name="直線コネクタ 15">
            <a:extLst>
              <a:ext uri="{FF2B5EF4-FFF2-40B4-BE49-F238E27FC236}">
                <a16:creationId xmlns:a16="http://schemas.microsoft.com/office/drawing/2014/main" id="{D973EC50-E75F-47AA-86F1-AB84C41CEE47}"/>
              </a:ext>
            </a:extLst>
          </p:cNvPr>
          <p:cNvCxnSpPr>
            <a:cxnSpLocks/>
            <a:stCxn id="14" idx="1"/>
          </p:cNvCxnSpPr>
          <p:nvPr/>
        </p:nvCxnSpPr>
        <p:spPr>
          <a:xfrm flipH="1">
            <a:off x="3194157" y="1115659"/>
            <a:ext cx="226476"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908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64678"/>
            <a:ext cx="2159566" cy="307777"/>
          </a:xfrm>
          <a:prstGeom prst="rect">
            <a:avLst/>
          </a:prstGeom>
          <a:noFill/>
        </p:spPr>
        <p:txBody>
          <a:bodyPr wrap="none" rtlCol="0">
            <a:spAutoFit/>
          </a:bodyPr>
          <a:lstStyle/>
          <a:p>
            <a:r>
              <a:rPr kumimoji="1" lang="ja-JP" altLang="en-US" sz="1400" b="1">
                <a:latin typeface="+mn-ea"/>
              </a:rPr>
              <a:t>●ほかほかタイムの役割</a:t>
            </a:r>
            <a:endParaRPr kumimoji="1" lang="en-US" altLang="ja-JP" sz="1400" b="1">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34116"/>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48" name="テキスト ボックス 47">
            <a:extLst>
              <a:ext uri="{FF2B5EF4-FFF2-40B4-BE49-F238E27FC236}">
                <a16:creationId xmlns:a16="http://schemas.microsoft.com/office/drawing/2014/main" id="{5ED49329-D291-49B0-A280-D6ADF57696F8}"/>
              </a:ext>
            </a:extLst>
          </p:cNvPr>
          <p:cNvSpPr txBox="1"/>
          <p:nvPr/>
        </p:nvSpPr>
        <p:spPr>
          <a:xfrm>
            <a:off x="591845" y="872455"/>
            <a:ext cx="2691763" cy="246221"/>
          </a:xfrm>
          <a:prstGeom prst="rect">
            <a:avLst/>
          </a:prstGeom>
          <a:noFill/>
        </p:spPr>
        <p:txBody>
          <a:bodyPr wrap="none" rtlCol="0">
            <a:spAutoFit/>
          </a:bodyPr>
          <a:lstStyle/>
          <a:p>
            <a:r>
              <a:rPr kumimoji="1" lang="ja-JP" altLang="en-US" sz="1000">
                <a:latin typeface="+mn-ea"/>
              </a:rPr>
              <a:t>ほかほかタイムは主に</a:t>
            </a:r>
            <a:r>
              <a:rPr kumimoji="1" lang="en-US" altLang="ja-JP" sz="1000">
                <a:latin typeface="+mn-ea"/>
              </a:rPr>
              <a:t>3</a:t>
            </a:r>
            <a:r>
              <a:rPr kumimoji="1" lang="ja-JP" altLang="en-US" sz="1000">
                <a:latin typeface="+mn-ea"/>
              </a:rPr>
              <a:t>つの要素を有する。</a:t>
            </a:r>
            <a:endParaRPr kumimoji="1" lang="en-US" altLang="ja-JP" sz="1000">
              <a:latin typeface="+mn-ea"/>
            </a:endParaRPr>
          </a:p>
        </p:txBody>
      </p:sp>
      <p:sp>
        <p:nvSpPr>
          <p:cNvPr id="60" name="テキスト ボックス 59">
            <a:extLst>
              <a:ext uri="{FF2B5EF4-FFF2-40B4-BE49-F238E27FC236}">
                <a16:creationId xmlns:a16="http://schemas.microsoft.com/office/drawing/2014/main" id="{4D10CA13-6358-45DD-BA6D-3F2F9C0FEE85}"/>
              </a:ext>
            </a:extLst>
          </p:cNvPr>
          <p:cNvSpPr txBox="1"/>
          <p:nvPr/>
        </p:nvSpPr>
        <p:spPr>
          <a:xfrm>
            <a:off x="591845" y="2130968"/>
            <a:ext cx="1922321" cy="307777"/>
          </a:xfrm>
          <a:prstGeom prst="rect">
            <a:avLst/>
          </a:prstGeom>
          <a:noFill/>
        </p:spPr>
        <p:txBody>
          <a:bodyPr wrap="none" rtlCol="0">
            <a:spAutoFit/>
          </a:bodyPr>
          <a:lstStyle/>
          <a:p>
            <a:r>
              <a:rPr kumimoji="1" lang="en-US" altLang="ja-JP" sz="1400" b="1">
                <a:latin typeface="+mn-ea"/>
              </a:rPr>
              <a:t>2</a:t>
            </a:r>
            <a:r>
              <a:rPr kumimoji="1" lang="ja-JP" altLang="en-US" sz="1400" b="1">
                <a:latin typeface="+mn-ea"/>
              </a:rPr>
              <a:t>．お風呂のアレンジ</a:t>
            </a:r>
          </a:p>
        </p:txBody>
      </p:sp>
      <p:sp>
        <p:nvSpPr>
          <p:cNvPr id="62" name="テキスト ボックス 61">
            <a:extLst>
              <a:ext uri="{FF2B5EF4-FFF2-40B4-BE49-F238E27FC236}">
                <a16:creationId xmlns:a16="http://schemas.microsoft.com/office/drawing/2014/main" id="{4248A5C6-DC4E-4C81-82B5-ABE3EB238937}"/>
              </a:ext>
            </a:extLst>
          </p:cNvPr>
          <p:cNvSpPr txBox="1"/>
          <p:nvPr/>
        </p:nvSpPr>
        <p:spPr>
          <a:xfrm>
            <a:off x="823639" y="2438039"/>
            <a:ext cx="2621230" cy="246221"/>
          </a:xfrm>
          <a:prstGeom prst="rect">
            <a:avLst/>
          </a:prstGeom>
          <a:noFill/>
        </p:spPr>
        <p:txBody>
          <a:bodyPr wrap="none" rtlCol="0">
            <a:spAutoFit/>
          </a:bodyPr>
          <a:lstStyle/>
          <a:p>
            <a:r>
              <a:rPr kumimoji="1" lang="ja-JP" altLang="en-US" sz="1000">
                <a:latin typeface="+mn-ea"/>
              </a:rPr>
              <a:t>プレイヤーの好みのお風呂に変更させる。</a:t>
            </a:r>
            <a:endParaRPr kumimoji="1" lang="en-US" altLang="ja-JP" sz="1000">
              <a:latin typeface="+mn-ea"/>
            </a:endParaRPr>
          </a:p>
        </p:txBody>
      </p:sp>
      <p:sp>
        <p:nvSpPr>
          <p:cNvPr id="63" name="テキスト ボックス 62">
            <a:extLst>
              <a:ext uri="{FF2B5EF4-FFF2-40B4-BE49-F238E27FC236}">
                <a16:creationId xmlns:a16="http://schemas.microsoft.com/office/drawing/2014/main" id="{2A890D2A-E016-40A2-A812-572B0F105A85}"/>
              </a:ext>
            </a:extLst>
          </p:cNvPr>
          <p:cNvSpPr txBox="1"/>
          <p:nvPr/>
        </p:nvSpPr>
        <p:spPr>
          <a:xfrm>
            <a:off x="598121" y="1272564"/>
            <a:ext cx="1563248" cy="307777"/>
          </a:xfrm>
          <a:prstGeom prst="rect">
            <a:avLst/>
          </a:prstGeom>
          <a:noFill/>
        </p:spPr>
        <p:txBody>
          <a:bodyPr wrap="none" rtlCol="0">
            <a:spAutoFit/>
          </a:bodyPr>
          <a:lstStyle/>
          <a:p>
            <a:r>
              <a:rPr kumimoji="1" lang="en-US" altLang="ja-JP" sz="1400" b="1">
                <a:latin typeface="+mn-ea"/>
              </a:rPr>
              <a:t>1</a:t>
            </a:r>
            <a:r>
              <a:rPr kumimoji="1" lang="ja-JP" altLang="en-US" sz="1400" b="1">
                <a:latin typeface="+mn-ea"/>
              </a:rPr>
              <a:t>．隊員へのバフ</a:t>
            </a:r>
            <a:endParaRPr kumimoji="1" lang="en-US" altLang="ja-JP" sz="1400" b="1">
              <a:latin typeface="+mn-ea"/>
            </a:endParaRPr>
          </a:p>
        </p:txBody>
      </p:sp>
      <p:sp>
        <p:nvSpPr>
          <p:cNvPr id="64" name="テキスト ボックス 63">
            <a:extLst>
              <a:ext uri="{FF2B5EF4-FFF2-40B4-BE49-F238E27FC236}">
                <a16:creationId xmlns:a16="http://schemas.microsoft.com/office/drawing/2014/main" id="{60DB9FF2-FA5E-4A9B-BB0F-58BA6D32508C}"/>
              </a:ext>
            </a:extLst>
          </p:cNvPr>
          <p:cNvSpPr txBox="1"/>
          <p:nvPr/>
        </p:nvSpPr>
        <p:spPr>
          <a:xfrm>
            <a:off x="829916" y="1572591"/>
            <a:ext cx="4544834" cy="246221"/>
          </a:xfrm>
          <a:prstGeom prst="rect">
            <a:avLst/>
          </a:prstGeom>
          <a:noFill/>
        </p:spPr>
        <p:txBody>
          <a:bodyPr wrap="none" rtlCol="0">
            <a:spAutoFit/>
          </a:bodyPr>
          <a:lstStyle/>
          <a:p>
            <a:r>
              <a:rPr kumimoji="1" lang="ja-JP" altLang="en-US" sz="1000">
                <a:latin typeface="+mn-ea"/>
              </a:rPr>
              <a:t>アイテム（入浴剤）を使用して部隊自体の任意のパラメータを上昇させる。</a:t>
            </a:r>
            <a:endParaRPr kumimoji="1" lang="en-US" altLang="ja-JP" sz="1000">
              <a:latin typeface="+mn-ea"/>
            </a:endParaRPr>
          </a:p>
        </p:txBody>
      </p:sp>
      <p:sp>
        <p:nvSpPr>
          <p:cNvPr id="13" name="テキスト ボックス 12">
            <a:extLst>
              <a:ext uri="{FF2B5EF4-FFF2-40B4-BE49-F238E27FC236}">
                <a16:creationId xmlns:a16="http://schemas.microsoft.com/office/drawing/2014/main" id="{FAEB4F6F-1E81-45C3-AD1E-0F4EB58F729D}"/>
              </a:ext>
            </a:extLst>
          </p:cNvPr>
          <p:cNvSpPr txBox="1"/>
          <p:nvPr/>
        </p:nvSpPr>
        <p:spPr>
          <a:xfrm>
            <a:off x="415419" y="4387991"/>
            <a:ext cx="1620957" cy="307777"/>
          </a:xfrm>
          <a:prstGeom prst="rect">
            <a:avLst/>
          </a:prstGeom>
          <a:noFill/>
        </p:spPr>
        <p:txBody>
          <a:bodyPr wrap="none" rtlCol="0">
            <a:spAutoFit/>
          </a:bodyPr>
          <a:lstStyle/>
          <a:p>
            <a:r>
              <a:rPr kumimoji="1" lang="ja-JP" altLang="en-US" sz="1400" b="1">
                <a:latin typeface="+mn-ea"/>
              </a:rPr>
              <a:t>●バフの効果回数</a:t>
            </a:r>
            <a:endParaRPr kumimoji="1" lang="en-US" altLang="ja-JP" sz="1400" b="1">
              <a:latin typeface="+mn-ea"/>
            </a:endParaRPr>
          </a:p>
        </p:txBody>
      </p:sp>
      <p:sp>
        <p:nvSpPr>
          <p:cNvPr id="14" name="テキスト ボックス 13">
            <a:extLst>
              <a:ext uri="{FF2B5EF4-FFF2-40B4-BE49-F238E27FC236}">
                <a16:creationId xmlns:a16="http://schemas.microsoft.com/office/drawing/2014/main" id="{B452A180-16E9-4421-8B3C-37961F387C82}"/>
              </a:ext>
            </a:extLst>
          </p:cNvPr>
          <p:cNvSpPr txBox="1"/>
          <p:nvPr/>
        </p:nvSpPr>
        <p:spPr>
          <a:xfrm>
            <a:off x="591845" y="4695767"/>
            <a:ext cx="7913800" cy="1477328"/>
          </a:xfrm>
          <a:prstGeom prst="rect">
            <a:avLst/>
          </a:prstGeom>
          <a:noFill/>
        </p:spPr>
        <p:txBody>
          <a:bodyPr wrap="square" rtlCol="0">
            <a:spAutoFit/>
          </a:bodyPr>
          <a:lstStyle/>
          <a:p>
            <a:r>
              <a:rPr kumimoji="1" lang="ja-JP" altLang="en-US" sz="1000">
                <a:latin typeface="+mn-ea"/>
              </a:rPr>
              <a:t>バフの効果は種類に関係なく、 </a:t>
            </a:r>
            <a:r>
              <a:rPr kumimoji="1" lang="en-US" altLang="ja-JP" sz="1000">
                <a:latin typeface="+mn-ea"/>
              </a:rPr>
              <a:t>1</a:t>
            </a:r>
            <a:r>
              <a:rPr kumimoji="1" lang="ja-JP" altLang="en-US" sz="1000">
                <a:latin typeface="+mn-ea"/>
              </a:rPr>
              <a:t>個でバトル</a:t>
            </a:r>
            <a:r>
              <a:rPr kumimoji="1" lang="en-US" altLang="ja-JP" sz="1000">
                <a:latin typeface="+mn-ea"/>
              </a:rPr>
              <a:t>3</a:t>
            </a:r>
            <a:r>
              <a:rPr kumimoji="1" lang="ja-JP" altLang="en-US" sz="1000">
                <a:latin typeface="+mn-ea"/>
              </a:rPr>
              <a:t>回分効果が継続する。</a:t>
            </a:r>
            <a:r>
              <a:rPr lang="ja-JP" altLang="ja-JP" sz="1000">
                <a:solidFill>
                  <a:srgbClr val="1A1A1A"/>
                </a:solidFill>
                <a:latin typeface="+mn-ea"/>
              </a:rPr>
              <a:t>ただし、回数は調整可能とし、ものによって変更できるようにする</a:t>
            </a:r>
            <a:r>
              <a:rPr lang="ja-JP" altLang="en-US" sz="1000">
                <a:solidFill>
                  <a:srgbClr val="1A1A1A"/>
                </a:solidFill>
                <a:latin typeface="+mn-ea"/>
              </a:rPr>
              <a:t>。</a:t>
            </a:r>
            <a:endParaRPr kumimoji="1" lang="en-US" altLang="ja-JP" sz="1000">
              <a:latin typeface="+mn-ea"/>
            </a:endParaRPr>
          </a:p>
          <a:p>
            <a:r>
              <a:rPr kumimoji="1" lang="en-US" altLang="ja-JP" sz="1000">
                <a:latin typeface="+mn-ea"/>
              </a:rPr>
              <a:t>(2</a:t>
            </a:r>
            <a:r>
              <a:rPr kumimoji="1" lang="ja-JP" altLang="en-US" sz="1000">
                <a:latin typeface="+mn-ea"/>
              </a:rPr>
              <a:t>個入れた場合は</a:t>
            </a:r>
            <a:r>
              <a:rPr kumimoji="1" lang="en-US" altLang="ja-JP" sz="1000">
                <a:latin typeface="+mn-ea"/>
              </a:rPr>
              <a:t>6</a:t>
            </a:r>
            <a:r>
              <a:rPr kumimoji="1" lang="ja-JP" altLang="en-US" sz="1000">
                <a:latin typeface="+mn-ea"/>
              </a:rPr>
              <a:t>回分、</a:t>
            </a:r>
            <a:r>
              <a:rPr kumimoji="1" lang="en-US" altLang="ja-JP" sz="1000">
                <a:latin typeface="+mn-ea"/>
              </a:rPr>
              <a:t>3</a:t>
            </a:r>
            <a:r>
              <a:rPr kumimoji="1" lang="ja-JP" altLang="en-US" sz="1000">
                <a:latin typeface="+mn-ea"/>
              </a:rPr>
              <a:t>個入れた場合は</a:t>
            </a:r>
            <a:r>
              <a:rPr kumimoji="1" lang="en-US" altLang="ja-JP" sz="1000">
                <a:latin typeface="+mn-ea"/>
              </a:rPr>
              <a:t>9</a:t>
            </a:r>
            <a:r>
              <a:rPr kumimoji="1" lang="ja-JP" altLang="en-US" sz="1000">
                <a:latin typeface="+mn-ea"/>
              </a:rPr>
              <a:t>回・・・となる</a:t>
            </a:r>
            <a:r>
              <a:rPr kumimoji="1" lang="en-US" altLang="ja-JP" sz="1000">
                <a:latin typeface="+mn-ea"/>
              </a:rPr>
              <a:t>)</a:t>
            </a:r>
          </a:p>
          <a:p>
            <a:endParaRPr kumimoji="1" lang="en-US" altLang="ja-JP" sz="1000">
              <a:latin typeface="+mn-ea"/>
            </a:endParaRPr>
          </a:p>
          <a:p>
            <a:r>
              <a:rPr kumimoji="1" lang="ja-JP" altLang="en-US" sz="1000">
                <a:latin typeface="+mn-ea"/>
              </a:rPr>
              <a:t>バフがかかった状態の部隊を再度同じ入浴剤でお風呂に入れた場合、効果は変わらずバフの継続回数が加算される。</a:t>
            </a:r>
            <a:endParaRPr kumimoji="1" lang="en-US" altLang="ja-JP" sz="1000">
              <a:latin typeface="+mn-ea"/>
            </a:endParaRPr>
          </a:p>
          <a:p>
            <a:r>
              <a:rPr kumimoji="1" lang="en-US" altLang="ja-JP" sz="1000">
                <a:latin typeface="+mn-ea"/>
              </a:rPr>
              <a:t>※</a:t>
            </a:r>
            <a:r>
              <a:rPr kumimoji="1" lang="ja-JP" altLang="en-US" sz="1000">
                <a:latin typeface="+mn-ea"/>
              </a:rPr>
              <a:t>上限は</a:t>
            </a:r>
            <a:r>
              <a:rPr kumimoji="1" lang="en-US" altLang="ja-JP" sz="1000">
                <a:latin typeface="+mn-ea"/>
              </a:rPr>
              <a:t>999</a:t>
            </a:r>
            <a:r>
              <a:rPr kumimoji="1" lang="ja-JP" altLang="en-US" sz="1000">
                <a:latin typeface="+mn-ea"/>
              </a:rPr>
              <a:t>とする。</a:t>
            </a:r>
            <a:endParaRPr kumimoji="1" lang="en-US" altLang="ja-JP" sz="1000">
              <a:latin typeface="+mn-ea"/>
            </a:endParaRPr>
          </a:p>
          <a:p>
            <a:endParaRPr kumimoji="1" lang="en-US" altLang="ja-JP" sz="1000">
              <a:latin typeface="+mn-ea"/>
            </a:endParaRPr>
          </a:p>
          <a:p>
            <a:r>
              <a:rPr kumimoji="1" lang="ja-JP" altLang="en-US" sz="1000">
                <a:latin typeface="+mn-ea"/>
              </a:rPr>
              <a:t>バフがかかった状態の部隊を別の入浴剤を入れた場合、バフの効果は新しい入浴剤のものに更新され、継続回数もリセットされる。</a:t>
            </a:r>
            <a:endParaRPr kumimoji="1" lang="en-US" altLang="ja-JP" sz="1000">
              <a:latin typeface="+mn-ea"/>
            </a:endParaRPr>
          </a:p>
          <a:p>
            <a:endParaRPr kumimoji="1" lang="en-US" altLang="ja-JP" sz="1000">
              <a:latin typeface="+mn-ea"/>
            </a:endParaRPr>
          </a:p>
          <a:p>
            <a:r>
              <a:rPr kumimoji="1" lang="en-US" altLang="ja-JP" sz="1000">
                <a:latin typeface="+mn-ea"/>
              </a:rPr>
              <a:t>※</a:t>
            </a:r>
            <a:r>
              <a:rPr kumimoji="1" lang="ja-JP" altLang="en-US" sz="1000">
                <a:latin typeface="+mn-ea"/>
              </a:rPr>
              <a:t>入浴剤を入れなかった場合は、影響なし。</a:t>
            </a:r>
            <a:endParaRPr kumimoji="1" lang="en-US" altLang="ja-JP" sz="1000">
              <a:latin typeface="+mn-ea"/>
            </a:endParaRPr>
          </a:p>
        </p:txBody>
      </p:sp>
      <p:sp>
        <p:nvSpPr>
          <p:cNvPr id="15" name="テキスト ボックス 14">
            <a:extLst>
              <a:ext uri="{FF2B5EF4-FFF2-40B4-BE49-F238E27FC236}">
                <a16:creationId xmlns:a16="http://schemas.microsoft.com/office/drawing/2014/main" id="{18225A69-A472-4A76-A0BF-2594366D88A6}"/>
              </a:ext>
            </a:extLst>
          </p:cNvPr>
          <p:cNvSpPr txBox="1"/>
          <p:nvPr/>
        </p:nvSpPr>
        <p:spPr>
          <a:xfrm>
            <a:off x="415419" y="3071980"/>
            <a:ext cx="1800493" cy="307777"/>
          </a:xfrm>
          <a:prstGeom prst="rect">
            <a:avLst/>
          </a:prstGeom>
          <a:noFill/>
        </p:spPr>
        <p:txBody>
          <a:bodyPr wrap="none" rtlCol="0">
            <a:spAutoFit/>
          </a:bodyPr>
          <a:lstStyle/>
          <a:p>
            <a:r>
              <a:rPr kumimoji="1" lang="ja-JP" altLang="en-US" sz="1400" b="1">
                <a:latin typeface="+mn-ea"/>
              </a:rPr>
              <a:t>●入浴剤の入手方法</a:t>
            </a:r>
            <a:endParaRPr kumimoji="1" lang="en-US" altLang="ja-JP" sz="1400" b="1">
              <a:latin typeface="+mn-ea"/>
            </a:endParaRPr>
          </a:p>
        </p:txBody>
      </p:sp>
      <p:sp>
        <p:nvSpPr>
          <p:cNvPr id="16" name="テキスト ボックス 15">
            <a:extLst>
              <a:ext uri="{FF2B5EF4-FFF2-40B4-BE49-F238E27FC236}">
                <a16:creationId xmlns:a16="http://schemas.microsoft.com/office/drawing/2014/main" id="{9638061E-736D-4245-8BEC-FA79DEF7F69C}"/>
              </a:ext>
            </a:extLst>
          </p:cNvPr>
          <p:cNvSpPr txBox="1"/>
          <p:nvPr/>
        </p:nvSpPr>
        <p:spPr>
          <a:xfrm>
            <a:off x="583456" y="3345488"/>
            <a:ext cx="7491106" cy="707886"/>
          </a:xfrm>
          <a:prstGeom prst="rect">
            <a:avLst/>
          </a:prstGeom>
          <a:noFill/>
        </p:spPr>
        <p:txBody>
          <a:bodyPr wrap="square" rtlCol="0">
            <a:spAutoFit/>
          </a:bodyPr>
          <a:lstStyle/>
          <a:p>
            <a:r>
              <a:rPr kumimoji="1" lang="ja-JP" altLang="en-US" sz="1000">
                <a:latin typeface="+mn-ea"/>
              </a:rPr>
              <a:t>入浴剤はショップやお散歩、ログインボーナス等で購入することで入手できる。</a:t>
            </a:r>
            <a:endParaRPr kumimoji="1" lang="en-US" altLang="ja-JP" sz="1000">
              <a:latin typeface="+mn-ea"/>
            </a:endParaRPr>
          </a:p>
          <a:p>
            <a:r>
              <a:rPr kumimoji="1" lang="ja-JP" altLang="en-US" sz="1000">
                <a:latin typeface="+mn-ea"/>
              </a:rPr>
              <a:t>ゴールドで購入する入浴剤は購入時、ユーザーが任意で個数を選択できる。（最大</a:t>
            </a:r>
            <a:r>
              <a:rPr kumimoji="1" lang="en-US" altLang="ja-JP" sz="1000">
                <a:latin typeface="+mn-ea"/>
              </a:rPr>
              <a:t>99</a:t>
            </a:r>
            <a:r>
              <a:rPr kumimoji="1" lang="ja-JP" altLang="en-US" sz="1000">
                <a:latin typeface="+mn-ea"/>
              </a:rPr>
              <a:t>個を想定）</a:t>
            </a:r>
            <a:endParaRPr kumimoji="1" lang="en-US" altLang="ja-JP" sz="1000">
              <a:latin typeface="+mn-ea"/>
            </a:endParaRPr>
          </a:p>
          <a:p>
            <a:r>
              <a:rPr kumimoji="1" lang="ja-JP" altLang="en-US" sz="1000">
                <a:latin typeface="+mn-ea"/>
              </a:rPr>
              <a:t>クリスタルで購入する入浴剤は、</a:t>
            </a:r>
            <a:r>
              <a:rPr kumimoji="1" lang="en-US" altLang="ja-JP" sz="1000">
                <a:latin typeface="+mn-ea"/>
              </a:rPr>
              <a:t>100</a:t>
            </a:r>
            <a:r>
              <a:rPr kumimoji="1" lang="ja-JP" altLang="en-US" sz="1000">
                <a:latin typeface="+mn-ea"/>
              </a:rPr>
              <a:t>クリスタルで</a:t>
            </a:r>
            <a:r>
              <a:rPr kumimoji="1" lang="en-US" altLang="ja-JP" sz="1000">
                <a:latin typeface="+mn-ea"/>
              </a:rPr>
              <a:t>3</a:t>
            </a:r>
            <a:r>
              <a:rPr kumimoji="1" lang="ja-JP" altLang="en-US" sz="1000">
                <a:latin typeface="+mn-ea"/>
              </a:rPr>
              <a:t>つのようにまとめて販売する。</a:t>
            </a:r>
            <a:endParaRPr kumimoji="1" lang="en-US" altLang="ja-JP" sz="1000">
              <a:latin typeface="+mn-ea"/>
            </a:endParaRPr>
          </a:p>
          <a:p>
            <a:r>
              <a:rPr kumimoji="1" lang="en-US" altLang="ja-JP" sz="1000">
                <a:latin typeface="+mn-ea"/>
              </a:rPr>
              <a:t>※</a:t>
            </a:r>
            <a:r>
              <a:rPr kumimoji="1" lang="ja-JP" altLang="en-US" sz="1000">
                <a:latin typeface="+mn-ea"/>
              </a:rPr>
              <a:t>数値は要検討</a:t>
            </a:r>
            <a:endParaRPr kumimoji="1" lang="en-US" altLang="ja-JP" sz="1000">
              <a:latin typeface="+mn-ea"/>
            </a:endParaRPr>
          </a:p>
        </p:txBody>
      </p:sp>
      <p:sp>
        <p:nvSpPr>
          <p:cNvPr id="2" name="Rectangle 1">
            <a:extLst>
              <a:ext uri="{FF2B5EF4-FFF2-40B4-BE49-F238E27FC236}">
                <a16:creationId xmlns:a16="http://schemas.microsoft.com/office/drawing/2014/main" id="{D8A99B3A-F99B-49AD-BA43-2625D1699F1F}"/>
              </a:ext>
            </a:extLst>
          </p:cNvPr>
          <p:cNvSpPr>
            <a:spLocks noChangeArrowheads="1"/>
          </p:cNvSpPr>
          <p:nvPr/>
        </p:nvSpPr>
        <p:spPr bwMode="auto">
          <a:xfrm>
            <a:off x="0" y="90100"/>
            <a:ext cx="65" cy="276999"/>
          </a:xfrm>
          <a:prstGeom prst="rect">
            <a:avLst/>
          </a:prstGeom>
          <a:solidFill>
            <a:srgbClr val="E7EFE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3" name="正方形/長方形 2">
            <a:extLst>
              <a:ext uri="{FF2B5EF4-FFF2-40B4-BE49-F238E27FC236}">
                <a16:creationId xmlns:a16="http://schemas.microsoft.com/office/drawing/2014/main" id="{CCB462AD-E8FF-49FC-91BB-90E1E6A8DB13}"/>
              </a:ext>
            </a:extLst>
          </p:cNvPr>
          <p:cNvSpPr/>
          <p:nvPr/>
        </p:nvSpPr>
        <p:spPr>
          <a:xfrm>
            <a:off x="266700" y="2933700"/>
            <a:ext cx="8582025" cy="3467100"/>
          </a:xfrm>
          <a:prstGeom prst="rect">
            <a:avLst/>
          </a:prstGeom>
          <a:solidFill>
            <a:srgbClr val="000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a:t>入浴剤仕様に記載</a:t>
            </a:r>
          </a:p>
        </p:txBody>
      </p:sp>
    </p:spTree>
    <p:extLst>
      <p:ext uri="{BB962C8B-B14F-4D97-AF65-F5344CB8AC3E}">
        <p14:creationId xmlns:p14="http://schemas.microsoft.com/office/powerpoint/2010/main" val="3945621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AC0C31BB-0FFB-4DB4-884E-1142A1BCFDE4}"/>
              </a:ext>
            </a:extLst>
          </p:cNvPr>
          <p:cNvPicPr>
            <a:picLocks noChangeAspect="1"/>
          </p:cNvPicPr>
          <p:nvPr/>
        </p:nvPicPr>
        <p:blipFill>
          <a:blip r:embed="rId2"/>
          <a:stretch>
            <a:fillRect/>
          </a:stretch>
        </p:blipFill>
        <p:spPr>
          <a:xfrm>
            <a:off x="726116" y="972271"/>
            <a:ext cx="2732041" cy="4903461"/>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444900" cy="307777"/>
          </a:xfrm>
          <a:prstGeom prst="rect">
            <a:avLst/>
          </a:prstGeom>
          <a:noFill/>
        </p:spPr>
        <p:txBody>
          <a:bodyPr wrap="none" rtlCol="0">
            <a:spAutoFit/>
          </a:bodyPr>
          <a:lstStyle/>
          <a:p>
            <a:r>
              <a:rPr kumimoji="1" lang="ja-JP" altLang="en-US" sz="1400" b="1">
                <a:latin typeface="+mn-ea"/>
              </a:rPr>
              <a:t>●</a:t>
            </a:r>
            <a:r>
              <a:rPr kumimoji="1" lang="en-US" altLang="ja-JP" sz="1400" b="1">
                <a:latin typeface="+mn-ea"/>
              </a:rPr>
              <a:t>sp160</a:t>
            </a:r>
            <a:r>
              <a:rPr kumimoji="1" lang="ja-JP" altLang="en-US" sz="1400" b="1">
                <a:latin typeface="+mn-ea"/>
              </a:rPr>
              <a:t> ほかほか結果画面</a:t>
            </a:r>
            <a:endParaRPr kumimoji="1" lang="en-US" altLang="ja-JP" sz="1400" b="1">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20</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94852" y="948634"/>
            <a:ext cx="262368" cy="261610"/>
          </a:xfrm>
          <a:prstGeom prst="rect">
            <a:avLst/>
          </a:prstGeom>
          <a:noFill/>
        </p:spPr>
        <p:txBody>
          <a:bodyPr wrap="square" rtlCol="0">
            <a:spAutoFit/>
          </a:bodyPr>
          <a:lstStyle/>
          <a:p>
            <a:r>
              <a:rPr kumimoji="1" lang="ja-JP" altLang="en-US" sz="1100" dirty="0">
                <a:latin typeface="+mn-ea"/>
              </a:rPr>
              <a:t>１</a:t>
            </a:r>
          </a:p>
        </p:txBody>
      </p:sp>
      <p:sp>
        <p:nvSpPr>
          <p:cNvPr id="59" name="テキスト ボックス 58">
            <a:extLst>
              <a:ext uri="{FF2B5EF4-FFF2-40B4-BE49-F238E27FC236}">
                <a16:creationId xmlns:a16="http://schemas.microsoft.com/office/drawing/2014/main" id="{3EC28486-2018-437C-B5B8-E14B5B46A0D0}"/>
              </a:ext>
            </a:extLst>
          </p:cNvPr>
          <p:cNvSpPr txBox="1"/>
          <p:nvPr/>
        </p:nvSpPr>
        <p:spPr>
          <a:xfrm>
            <a:off x="3489620" y="4162607"/>
            <a:ext cx="272832" cy="261610"/>
          </a:xfrm>
          <a:prstGeom prst="rect">
            <a:avLst/>
          </a:prstGeom>
          <a:noFill/>
        </p:spPr>
        <p:txBody>
          <a:bodyPr wrap="none" rtlCol="0">
            <a:spAutoFit/>
          </a:bodyPr>
          <a:lstStyle/>
          <a:p>
            <a:r>
              <a:rPr kumimoji="1" lang="en-US" altLang="ja-JP" sz="1100">
                <a:latin typeface="+mn-ea"/>
              </a:rPr>
              <a:t>4</a:t>
            </a:r>
            <a:endParaRPr kumimoji="1" lang="ja-JP" altLang="en-US" sz="1100">
              <a:latin typeface="+mn-ea"/>
            </a:endParaRPr>
          </a:p>
        </p:txBody>
      </p:sp>
      <p:sp>
        <p:nvSpPr>
          <p:cNvPr id="60" name="テキスト ボックス 59">
            <a:extLst>
              <a:ext uri="{FF2B5EF4-FFF2-40B4-BE49-F238E27FC236}">
                <a16:creationId xmlns:a16="http://schemas.microsoft.com/office/drawing/2014/main" id="{5EA57AE3-9145-4D96-80E0-A86D9858705E}"/>
              </a:ext>
            </a:extLst>
          </p:cNvPr>
          <p:cNvSpPr txBox="1"/>
          <p:nvPr/>
        </p:nvSpPr>
        <p:spPr>
          <a:xfrm>
            <a:off x="268930" y="2441486"/>
            <a:ext cx="272832" cy="261610"/>
          </a:xfrm>
          <a:prstGeom prst="rect">
            <a:avLst/>
          </a:prstGeom>
          <a:noFill/>
        </p:spPr>
        <p:txBody>
          <a:bodyPr wrap="none" rtlCol="0">
            <a:spAutoFit/>
          </a:bodyPr>
          <a:lstStyle/>
          <a:p>
            <a:r>
              <a:rPr kumimoji="1" lang="en-US" altLang="ja-JP" sz="1100">
                <a:latin typeface="+mn-ea"/>
              </a:rPr>
              <a:t>3</a:t>
            </a:r>
            <a:endParaRPr kumimoji="1" lang="ja-JP" altLang="en-US" sz="1100">
              <a:latin typeface="+mn-ea"/>
            </a:endParaRPr>
          </a:p>
        </p:txBody>
      </p:sp>
      <p:sp>
        <p:nvSpPr>
          <p:cNvPr id="62" name="テキスト ボックス 61">
            <a:extLst>
              <a:ext uri="{FF2B5EF4-FFF2-40B4-BE49-F238E27FC236}">
                <a16:creationId xmlns:a16="http://schemas.microsoft.com/office/drawing/2014/main" id="{444C7FD6-8E84-46AE-8868-42B8D76ADFC2}"/>
              </a:ext>
            </a:extLst>
          </p:cNvPr>
          <p:cNvSpPr txBox="1"/>
          <p:nvPr/>
        </p:nvSpPr>
        <p:spPr>
          <a:xfrm>
            <a:off x="3489620" y="1867798"/>
            <a:ext cx="272832" cy="261610"/>
          </a:xfrm>
          <a:prstGeom prst="rect">
            <a:avLst/>
          </a:prstGeom>
          <a:noFill/>
        </p:spPr>
        <p:txBody>
          <a:bodyPr wrap="none" rtlCol="0">
            <a:spAutoFit/>
          </a:bodyPr>
          <a:lstStyle/>
          <a:p>
            <a:r>
              <a:rPr kumimoji="1" lang="en-US" altLang="ja-JP" sz="1100" dirty="0">
                <a:latin typeface="+mn-ea"/>
              </a:rPr>
              <a:t>2</a:t>
            </a:r>
          </a:p>
        </p:txBody>
      </p:sp>
      <p:sp>
        <p:nvSpPr>
          <p:cNvPr id="63" name="テキスト ボックス 62">
            <a:extLst>
              <a:ext uri="{FF2B5EF4-FFF2-40B4-BE49-F238E27FC236}">
                <a16:creationId xmlns:a16="http://schemas.microsoft.com/office/drawing/2014/main" id="{BBA48048-F04D-4B7A-A32F-7179D3468130}"/>
              </a:ext>
            </a:extLst>
          </p:cNvPr>
          <p:cNvSpPr txBox="1"/>
          <p:nvPr/>
        </p:nvSpPr>
        <p:spPr>
          <a:xfrm>
            <a:off x="3489620" y="4935596"/>
            <a:ext cx="272832" cy="261610"/>
          </a:xfrm>
          <a:prstGeom prst="rect">
            <a:avLst/>
          </a:prstGeom>
          <a:noFill/>
        </p:spPr>
        <p:txBody>
          <a:bodyPr wrap="none" rtlCol="0">
            <a:spAutoFit/>
          </a:bodyPr>
          <a:lstStyle/>
          <a:p>
            <a:r>
              <a:rPr kumimoji="1" lang="en-US" altLang="ja-JP" sz="1100">
                <a:latin typeface="+mn-ea"/>
              </a:rPr>
              <a:t>6</a:t>
            </a: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221066" y="1079439"/>
            <a:ext cx="273786"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338679BF-4F5B-40FF-8C80-65F96E5FF423}"/>
              </a:ext>
            </a:extLst>
          </p:cNvPr>
          <p:cNvCxnSpPr>
            <a:cxnSpLocks/>
            <a:stCxn id="60" idx="3"/>
          </p:cNvCxnSpPr>
          <p:nvPr/>
        </p:nvCxnSpPr>
        <p:spPr>
          <a:xfrm>
            <a:off x="541762" y="2572291"/>
            <a:ext cx="368709" cy="30193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A85A85CC-B5A1-4965-89DF-9A3DADB0DB96}"/>
              </a:ext>
            </a:extLst>
          </p:cNvPr>
          <p:cNvCxnSpPr>
            <a:cxnSpLocks/>
            <a:stCxn id="59" idx="1"/>
          </p:cNvCxnSpPr>
          <p:nvPr/>
        </p:nvCxnSpPr>
        <p:spPr>
          <a:xfrm flipH="1">
            <a:off x="2993176" y="4293412"/>
            <a:ext cx="496444" cy="213532"/>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9D54AA45-EEBE-4577-AA99-AC507113584E}"/>
              </a:ext>
            </a:extLst>
          </p:cNvPr>
          <p:cNvCxnSpPr>
            <a:cxnSpLocks/>
            <a:stCxn id="63" idx="1"/>
          </p:cNvCxnSpPr>
          <p:nvPr/>
        </p:nvCxnSpPr>
        <p:spPr>
          <a:xfrm flipH="1">
            <a:off x="2993176" y="5066401"/>
            <a:ext cx="496444" cy="261737"/>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3E33688F-A1B7-490D-AE62-7D0B6C9CA561}"/>
              </a:ext>
            </a:extLst>
          </p:cNvPr>
          <p:cNvCxnSpPr>
            <a:cxnSpLocks/>
            <a:stCxn id="62" idx="1"/>
          </p:cNvCxnSpPr>
          <p:nvPr/>
        </p:nvCxnSpPr>
        <p:spPr>
          <a:xfrm flipH="1">
            <a:off x="2839916" y="1998603"/>
            <a:ext cx="649704" cy="30346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247525214"/>
              </p:ext>
            </p:extLst>
          </p:nvPr>
        </p:nvGraphicFramePr>
        <p:xfrm>
          <a:off x="3912577" y="1129723"/>
          <a:ext cx="5063364" cy="2161172"/>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a:t>No</a:t>
                      </a:r>
                      <a:endParaRPr kumimoji="1" lang="ja-JP" altLang="en-US" sz="1100"/>
                    </a:p>
                  </a:txBody>
                  <a:tcPr/>
                </a:tc>
                <a:tc>
                  <a:txBody>
                    <a:bodyPr/>
                    <a:lstStyle/>
                    <a:p>
                      <a:pPr algn="ctr"/>
                      <a:r>
                        <a:rPr kumimoji="1" lang="ja-JP" altLang="en-US" sz="1100"/>
                        <a:t>項目名</a:t>
                      </a:r>
                    </a:p>
                  </a:txBody>
                  <a:tcPr/>
                </a:tc>
                <a:tc>
                  <a:txBody>
                    <a:bodyPr/>
                    <a:lstStyle/>
                    <a:p>
                      <a:pPr algn="ctr"/>
                      <a:r>
                        <a:rPr kumimoji="1" lang="ja-JP" altLang="en-US" sz="110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a:t>1</a:t>
                      </a:r>
                    </a:p>
                  </a:txBody>
                  <a:tcPr/>
                </a:tc>
                <a:tc>
                  <a:txBody>
                    <a:bodyPr/>
                    <a:lstStyle/>
                    <a:p>
                      <a:r>
                        <a:rPr kumimoji="1" lang="ja-JP" altLang="en-US" sz="1100"/>
                        <a:t>背景</a:t>
                      </a:r>
                    </a:p>
                  </a:txBody>
                  <a:tcPr/>
                </a:tc>
                <a:tc>
                  <a:txBody>
                    <a:bodyPr/>
                    <a:lstStyle/>
                    <a:p>
                      <a:r>
                        <a:rPr kumimoji="1" lang="ja-JP" altLang="en-US" sz="1100"/>
                        <a:t>脱衣所の</a:t>
                      </a:r>
                      <a:r>
                        <a:rPr kumimoji="1" lang="en-US" altLang="ja-JP" sz="1100"/>
                        <a:t>3D</a:t>
                      </a:r>
                      <a:r>
                        <a:rPr kumimoji="1" lang="ja-JP" altLang="en-US" sz="1100"/>
                        <a:t>背景　</a:t>
                      </a:r>
                      <a:r>
                        <a:rPr kumimoji="1" lang="en-US" altLang="ja-JP" sz="1100"/>
                        <a:t>※</a:t>
                      </a:r>
                      <a:r>
                        <a:rPr kumimoji="1" lang="ja-JP" altLang="en-US" sz="1100"/>
                        <a:t>お風呂内でも可</a:t>
                      </a:r>
                    </a:p>
                  </a:txBody>
                  <a:tcPr/>
                </a:tc>
                <a:extLst>
                  <a:ext uri="{0D108BD9-81ED-4DB2-BD59-A6C34878D82A}">
                    <a16:rowId xmlns:a16="http://schemas.microsoft.com/office/drawing/2014/main" val="3823719238"/>
                  </a:ext>
                </a:extLst>
              </a:tr>
              <a:tr h="262163">
                <a:tc>
                  <a:txBody>
                    <a:bodyPr/>
                    <a:lstStyle/>
                    <a:p>
                      <a:pPr algn="ctr"/>
                      <a:r>
                        <a:rPr kumimoji="1" lang="en-US" altLang="ja-JP" sz="1100"/>
                        <a:t>2</a:t>
                      </a:r>
                      <a:endParaRPr kumimoji="1" lang="ja-JP" altLang="en-US" sz="1100"/>
                    </a:p>
                  </a:txBody>
                  <a:tcPr/>
                </a:tc>
                <a:tc>
                  <a:txBody>
                    <a:bodyPr/>
                    <a:lstStyle/>
                    <a:p>
                      <a:r>
                        <a:rPr kumimoji="1" lang="ja-JP" altLang="en-US" sz="1100"/>
                        <a:t>キャラ</a:t>
                      </a:r>
                    </a:p>
                  </a:txBody>
                  <a:tcPr/>
                </a:tc>
                <a:tc>
                  <a:txBody>
                    <a:bodyPr/>
                    <a:lstStyle/>
                    <a:p>
                      <a:r>
                        <a:rPr kumimoji="1" lang="ja-JP" altLang="en-US" sz="1100"/>
                        <a:t>入浴したキャラのバスタオルモデルを表示させる</a:t>
                      </a:r>
                      <a:endParaRPr kumimoji="1" lang="en-US" altLang="ja-JP" sz="1100"/>
                    </a:p>
                  </a:txBody>
                  <a:tcPr/>
                </a:tc>
                <a:extLst>
                  <a:ext uri="{0D108BD9-81ED-4DB2-BD59-A6C34878D82A}">
                    <a16:rowId xmlns:a16="http://schemas.microsoft.com/office/drawing/2014/main" val="2763109579"/>
                  </a:ext>
                </a:extLst>
              </a:tr>
              <a:tr h="262163">
                <a:tc>
                  <a:txBody>
                    <a:bodyPr/>
                    <a:lstStyle/>
                    <a:p>
                      <a:pPr algn="ctr"/>
                      <a:r>
                        <a:rPr kumimoji="1" lang="en-US" altLang="ja-JP" sz="1100"/>
                        <a:t>3</a:t>
                      </a:r>
                      <a:endParaRPr kumimoji="1" lang="ja-JP" altLang="en-US" sz="1100"/>
                    </a:p>
                  </a:txBody>
                  <a:tcPr/>
                </a:tc>
                <a:tc>
                  <a:txBody>
                    <a:bodyPr/>
                    <a:lstStyle/>
                    <a:p>
                      <a:r>
                        <a:rPr kumimoji="1" lang="ja-JP" altLang="en-US" sz="1100"/>
                        <a:t>エフェクト</a:t>
                      </a:r>
                      <a:endParaRPr kumimoji="1" lang="en-US" altLang="ja-JP" sz="1100"/>
                    </a:p>
                  </a:txBody>
                  <a:tcPr/>
                </a:tc>
                <a:tc>
                  <a:txBody>
                    <a:bodyPr/>
                    <a:lstStyle/>
                    <a:p>
                      <a:r>
                        <a:rPr kumimoji="1" lang="ja-JP" altLang="en-US" sz="1100"/>
                        <a:t>キラキラのエフェクト表示（バフの演出）</a:t>
                      </a:r>
                      <a:endParaRPr kumimoji="1" lang="en-US" altLang="ja-JP" sz="1100"/>
                    </a:p>
                  </a:txBody>
                  <a:tcPr/>
                </a:tc>
                <a:extLst>
                  <a:ext uri="{0D108BD9-81ED-4DB2-BD59-A6C34878D82A}">
                    <a16:rowId xmlns:a16="http://schemas.microsoft.com/office/drawing/2014/main" val="2037123247"/>
                  </a:ext>
                </a:extLst>
              </a:tr>
              <a:tr h="262163">
                <a:tc>
                  <a:txBody>
                    <a:bodyPr/>
                    <a:lstStyle/>
                    <a:p>
                      <a:pPr algn="ctr"/>
                      <a:r>
                        <a:rPr kumimoji="1" lang="en-US" altLang="ja-JP" sz="1100"/>
                        <a:t>4</a:t>
                      </a:r>
                      <a:endParaRPr kumimoji="1" lang="ja-JP" altLang="en-US" sz="1100"/>
                    </a:p>
                  </a:txBody>
                  <a:tcPr/>
                </a:tc>
                <a:tc>
                  <a:txBody>
                    <a:bodyPr/>
                    <a:lstStyle/>
                    <a:p>
                      <a:r>
                        <a:rPr kumimoji="1" lang="ja-JP" altLang="en-US" sz="1100"/>
                        <a:t>テキスト</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キズナの上昇率とステータスアップを表示</a:t>
                      </a:r>
                      <a:endParaRPr kumimoji="1" lang="en-US" altLang="ja-JP" sz="1100"/>
                    </a:p>
                  </a:txBody>
                  <a:tcPr/>
                </a:tc>
                <a:extLst>
                  <a:ext uri="{0D108BD9-81ED-4DB2-BD59-A6C34878D82A}">
                    <a16:rowId xmlns:a16="http://schemas.microsoft.com/office/drawing/2014/main" val="1505291617"/>
                  </a:ext>
                </a:extLst>
              </a:tr>
              <a:tr h="262163">
                <a:tc>
                  <a:txBody>
                    <a:bodyPr/>
                    <a:lstStyle/>
                    <a:p>
                      <a:pPr algn="ctr"/>
                      <a:r>
                        <a:rPr kumimoji="1" lang="en-US" altLang="ja-JP" sz="1100"/>
                        <a:t>5</a:t>
                      </a:r>
                      <a:endParaRPr kumimoji="1" lang="ja-JP" altLang="en-US" sz="1100"/>
                    </a:p>
                  </a:txBody>
                  <a:tcPr/>
                </a:tc>
                <a:tc>
                  <a:txBody>
                    <a:bodyPr/>
                    <a:lstStyle/>
                    <a:p>
                      <a:r>
                        <a:rPr kumimoji="1" lang="ja-JP" altLang="en-US" sz="1100"/>
                        <a:t>上昇値</a:t>
                      </a:r>
                      <a:endParaRPr kumimoji="1" lang="en-US" altLang="ja-JP" sz="1100"/>
                    </a:p>
                    <a:p>
                      <a:r>
                        <a:rPr kumimoji="1" lang="ja-JP" altLang="en-US" sz="1100"/>
                        <a:t>テキスト</a:t>
                      </a:r>
                    </a:p>
                  </a:txBody>
                  <a:tcPr/>
                </a:tc>
                <a:tc>
                  <a:txBody>
                    <a:bodyPr/>
                    <a:lstStyle/>
                    <a:p>
                      <a:r>
                        <a:rPr kumimoji="1" lang="ja-JP" altLang="en-US" sz="1100"/>
                        <a:t>ステータスの上昇値を表示</a:t>
                      </a:r>
                      <a:endParaRPr kumimoji="1" lang="en-US" altLang="ja-JP" sz="1100"/>
                    </a:p>
                  </a:txBody>
                  <a:tcPr/>
                </a:tc>
                <a:extLst>
                  <a:ext uri="{0D108BD9-81ED-4DB2-BD59-A6C34878D82A}">
                    <a16:rowId xmlns:a16="http://schemas.microsoft.com/office/drawing/2014/main" val="3027198919"/>
                  </a:ext>
                </a:extLst>
              </a:tr>
              <a:tr h="262163">
                <a:tc>
                  <a:txBody>
                    <a:bodyPr/>
                    <a:lstStyle/>
                    <a:p>
                      <a:pPr algn="ctr"/>
                      <a:r>
                        <a:rPr kumimoji="1" lang="en-US" altLang="ja-JP" sz="1100"/>
                        <a:t>6</a:t>
                      </a:r>
                      <a:endParaRPr kumimoji="1" lang="ja-JP" altLang="en-US" sz="1100"/>
                    </a:p>
                  </a:txBody>
                  <a:tcPr/>
                </a:tc>
                <a:tc>
                  <a:txBody>
                    <a:bodyPr/>
                    <a:lstStyle/>
                    <a:p>
                      <a:r>
                        <a:rPr kumimoji="1" lang="ja-JP" altLang="en-US" sz="1100"/>
                        <a:t>テキスト</a:t>
                      </a:r>
                      <a:endParaRPr kumimoji="1" lang="en-US" altLang="ja-JP" sz="1100"/>
                    </a:p>
                    <a:p>
                      <a:r>
                        <a:rPr kumimoji="1" lang="ja-JP" altLang="en-US" sz="1100"/>
                        <a:t>ウィンドウ</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パラメータの上昇値を表示</a:t>
                      </a:r>
                    </a:p>
                  </a:txBody>
                  <a:tcPr/>
                </a:tc>
                <a:extLst>
                  <a:ext uri="{0D108BD9-81ED-4DB2-BD59-A6C34878D82A}">
                    <a16:rowId xmlns:a16="http://schemas.microsoft.com/office/drawing/2014/main" val="2755209153"/>
                  </a:ext>
                </a:extLst>
              </a:tr>
            </a:tbl>
          </a:graphicData>
        </a:graphic>
      </p:graphicFrame>
      <p:sp>
        <p:nvSpPr>
          <p:cNvPr id="155" name="テキスト ボックス 154">
            <a:extLst>
              <a:ext uri="{FF2B5EF4-FFF2-40B4-BE49-F238E27FC236}">
                <a16:creationId xmlns:a16="http://schemas.microsoft.com/office/drawing/2014/main" id="{71784E81-3B77-4CF3-A9AB-378FAEA06EE0}"/>
              </a:ext>
            </a:extLst>
          </p:cNvPr>
          <p:cNvSpPr txBox="1"/>
          <p:nvPr/>
        </p:nvSpPr>
        <p:spPr>
          <a:xfrm>
            <a:off x="400537" y="4773661"/>
            <a:ext cx="272832" cy="261610"/>
          </a:xfrm>
          <a:prstGeom prst="rect">
            <a:avLst/>
          </a:prstGeom>
          <a:noFill/>
        </p:spPr>
        <p:txBody>
          <a:bodyPr wrap="none" rtlCol="0">
            <a:spAutoFit/>
          </a:bodyPr>
          <a:lstStyle/>
          <a:p>
            <a:r>
              <a:rPr kumimoji="1" lang="en-US" altLang="ja-JP" sz="1100">
                <a:latin typeface="+mn-ea"/>
              </a:rPr>
              <a:t>5</a:t>
            </a:r>
          </a:p>
        </p:txBody>
      </p:sp>
      <p:cxnSp>
        <p:nvCxnSpPr>
          <p:cNvPr id="156" name="直線コネクタ 155">
            <a:extLst>
              <a:ext uri="{FF2B5EF4-FFF2-40B4-BE49-F238E27FC236}">
                <a16:creationId xmlns:a16="http://schemas.microsoft.com/office/drawing/2014/main" id="{10DF8E79-9172-4C11-9A69-FAD5937CE4BB}"/>
              </a:ext>
            </a:extLst>
          </p:cNvPr>
          <p:cNvCxnSpPr>
            <a:cxnSpLocks/>
            <a:stCxn id="155" idx="3"/>
          </p:cNvCxnSpPr>
          <p:nvPr/>
        </p:nvCxnSpPr>
        <p:spPr>
          <a:xfrm>
            <a:off x="673369" y="4904466"/>
            <a:ext cx="362524" cy="8515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D24695E9-D19F-4BE2-96DE-BC5922CA50F3}"/>
              </a:ext>
            </a:extLst>
          </p:cNvPr>
          <p:cNvSpPr txBox="1"/>
          <p:nvPr/>
        </p:nvSpPr>
        <p:spPr>
          <a:xfrm>
            <a:off x="3912576" y="3521340"/>
            <a:ext cx="5170463" cy="261610"/>
          </a:xfrm>
          <a:prstGeom prst="rect">
            <a:avLst/>
          </a:prstGeom>
          <a:noFill/>
        </p:spPr>
        <p:txBody>
          <a:bodyPr wrap="square" rtlCol="0">
            <a:spAutoFit/>
          </a:bodyPr>
          <a:lstStyle/>
          <a:p>
            <a:r>
              <a:rPr kumimoji="1" lang="en-US" altLang="ja-JP" sz="1100">
                <a:latin typeface="+mn-ea"/>
              </a:rPr>
              <a:t>※</a:t>
            </a:r>
            <a:r>
              <a:rPr kumimoji="1" lang="ja-JP" altLang="en-US" sz="1100">
                <a:latin typeface="+mn-ea"/>
              </a:rPr>
              <a:t>入浴剤を入れていない場合はテキストウィンドウとテキストを表示させない。</a:t>
            </a:r>
          </a:p>
        </p:txBody>
      </p:sp>
    </p:spTree>
    <p:extLst>
      <p:ext uri="{BB962C8B-B14F-4D97-AF65-F5344CB8AC3E}">
        <p14:creationId xmlns:p14="http://schemas.microsoft.com/office/powerpoint/2010/main" val="1232871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nvGraphicFramePr>
        <p:xfrm>
          <a:off x="641713" y="860503"/>
          <a:ext cx="7496126" cy="5455920"/>
        </p:xfrm>
        <a:graphic>
          <a:graphicData uri="http://schemas.openxmlformats.org/drawingml/2006/table">
            <a:tbl>
              <a:tblPr firstRow="1" bandRow="1">
                <a:tableStyleId>{5C22544A-7EE6-4342-B048-85BDC9FD1C3A}</a:tableStyleId>
              </a:tblPr>
              <a:tblGrid>
                <a:gridCol w="833651">
                  <a:extLst>
                    <a:ext uri="{9D8B030D-6E8A-4147-A177-3AD203B41FA5}">
                      <a16:colId xmlns:a16="http://schemas.microsoft.com/office/drawing/2014/main" val="2274898723"/>
                    </a:ext>
                  </a:extLst>
                </a:gridCol>
                <a:gridCol w="3863123">
                  <a:extLst>
                    <a:ext uri="{9D8B030D-6E8A-4147-A177-3AD203B41FA5}">
                      <a16:colId xmlns:a16="http://schemas.microsoft.com/office/drawing/2014/main" val="3224386025"/>
                    </a:ext>
                  </a:extLst>
                </a:gridCol>
                <a:gridCol w="2799352">
                  <a:extLst>
                    <a:ext uri="{9D8B030D-6E8A-4147-A177-3AD203B41FA5}">
                      <a16:colId xmlns:a16="http://schemas.microsoft.com/office/drawing/2014/main" val="2535242023"/>
                    </a:ext>
                  </a:extLst>
                </a:gridCol>
              </a:tblGrid>
              <a:tr h="0">
                <a:tc>
                  <a:txBody>
                    <a:bodyPr/>
                    <a:lstStyle/>
                    <a:p>
                      <a:r>
                        <a:rPr kumimoji="1" lang="ja-JP" altLang="en-US" sz="800"/>
                        <a:t>更新日</a:t>
                      </a:r>
                    </a:p>
                  </a:txBody>
                  <a:tcPr/>
                </a:tc>
                <a:tc>
                  <a:txBody>
                    <a:bodyPr/>
                    <a:lstStyle/>
                    <a:p>
                      <a:r>
                        <a:rPr kumimoji="1" lang="ja-JP" altLang="en-US" sz="800"/>
                        <a:t>主な内容</a:t>
                      </a:r>
                    </a:p>
                  </a:txBody>
                  <a:tcPr/>
                </a:tc>
                <a:tc>
                  <a:txBody>
                    <a:bodyPr/>
                    <a:lstStyle/>
                    <a:p>
                      <a:r>
                        <a:rPr kumimoji="1" lang="ja-JP" altLang="en-US" sz="800"/>
                        <a:t>備考</a:t>
                      </a:r>
                    </a:p>
                  </a:txBody>
                  <a:tcPr/>
                </a:tc>
                <a:extLst>
                  <a:ext uri="{0D108BD9-81ED-4DB2-BD59-A6C34878D82A}">
                    <a16:rowId xmlns:a16="http://schemas.microsoft.com/office/drawing/2014/main" val="4185926113"/>
                  </a:ext>
                </a:extLst>
              </a:tr>
              <a:tr h="211158">
                <a:tc>
                  <a:txBody>
                    <a:bodyPr/>
                    <a:lstStyle/>
                    <a:p>
                      <a:r>
                        <a:rPr kumimoji="1" lang="en-US" altLang="ja-JP" sz="800"/>
                        <a:t>2019.10.25</a:t>
                      </a:r>
                      <a:endParaRPr kumimoji="1" lang="ja-JP" altLang="en-US" sz="800"/>
                    </a:p>
                  </a:txBody>
                  <a:tcPr/>
                </a:tc>
                <a:tc>
                  <a:txBody>
                    <a:bodyPr/>
                    <a:lstStyle/>
                    <a:p>
                      <a:r>
                        <a:rPr kumimoji="1" lang="ja-JP" altLang="en-US" sz="800"/>
                        <a:t>書類作成</a:t>
                      </a:r>
                    </a:p>
                  </a:txBody>
                  <a:tcPr/>
                </a:tc>
                <a:tc>
                  <a:txBody>
                    <a:bodyPr/>
                    <a:lstStyle/>
                    <a:p>
                      <a:endParaRPr kumimoji="1" lang="ja-JP" altLang="en-US" sz="800"/>
                    </a:p>
                  </a:txBody>
                  <a:tcPr/>
                </a:tc>
                <a:extLst>
                  <a:ext uri="{0D108BD9-81ED-4DB2-BD59-A6C34878D82A}">
                    <a16:rowId xmlns:a16="http://schemas.microsoft.com/office/drawing/2014/main" val="4167916527"/>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a:t>2019.10.29</a:t>
                      </a:r>
                      <a:endParaRPr kumimoji="1" lang="ja-JP" altLang="en-US" sz="800"/>
                    </a:p>
                  </a:txBody>
                  <a:tcPr/>
                </a:tc>
                <a:tc>
                  <a:txBody>
                    <a:bodyPr/>
                    <a:lstStyle/>
                    <a:p>
                      <a:r>
                        <a:rPr kumimoji="1" lang="en-US" altLang="ja-JP" sz="800"/>
                        <a:t>P.2~P5</a:t>
                      </a:r>
                      <a:r>
                        <a:rPr kumimoji="1" lang="ja-JP" altLang="en-US" sz="800"/>
                        <a:t>追記</a:t>
                      </a:r>
                    </a:p>
                  </a:txBody>
                  <a:tcPr/>
                </a:tc>
                <a:tc>
                  <a:txBody>
                    <a:bodyPr/>
                    <a:lstStyle/>
                    <a:p>
                      <a:endParaRPr kumimoji="1" lang="ja-JP" altLang="en-US" sz="800"/>
                    </a:p>
                  </a:txBody>
                  <a:tcPr/>
                </a:tc>
                <a:extLst>
                  <a:ext uri="{0D108BD9-81ED-4DB2-BD59-A6C34878D82A}">
                    <a16:rowId xmlns:a16="http://schemas.microsoft.com/office/drawing/2014/main" val="22453845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a:t>2019.11.6</a:t>
                      </a:r>
                      <a:endParaRPr kumimoji="1" lang="ja-JP" altLang="en-US" sz="800"/>
                    </a:p>
                  </a:txBody>
                  <a:tcPr/>
                </a:tc>
                <a:tc>
                  <a:txBody>
                    <a:bodyPr/>
                    <a:lstStyle/>
                    <a:p>
                      <a:r>
                        <a:rPr kumimoji="1" lang="ja-JP" altLang="en-US" sz="800"/>
                        <a:t>ほっこり画面に黒木を追加</a:t>
                      </a:r>
                      <a:endParaRPr kumimoji="1" lang="en-US" altLang="ja-JP" sz="800"/>
                    </a:p>
                    <a:p>
                      <a:r>
                        <a:rPr kumimoji="1" lang="ja-JP" altLang="en-US" sz="800"/>
                        <a:t>アレンジ箇所を見れる画面を追加</a:t>
                      </a:r>
                      <a:endParaRPr kumimoji="1" lang="en-US" altLang="ja-JP" sz="800"/>
                    </a:p>
                    <a:p>
                      <a:r>
                        <a:rPr kumimoji="1" lang="ja-JP" altLang="en-US" sz="800"/>
                        <a:t>オブジェクトを変更した際のエフェクトについて記載</a:t>
                      </a:r>
                      <a:endParaRPr kumimoji="1" lang="en-US" altLang="ja-JP" sz="800"/>
                    </a:p>
                    <a:p>
                      <a:r>
                        <a:rPr kumimoji="1" lang="ja-JP" altLang="en-US" sz="800"/>
                        <a:t>デフォルトの温泉について記載</a:t>
                      </a:r>
                      <a:endParaRPr kumimoji="1" lang="en-US" altLang="ja-JP" sz="800"/>
                    </a:p>
                    <a:p>
                      <a:r>
                        <a:rPr kumimoji="1" lang="ja-JP" altLang="en-US" sz="800"/>
                        <a:t>入浴剤の効果時間と入手方法を追記</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432273792"/>
                  </a:ext>
                </a:extLst>
              </a:tr>
              <a:tr h="0">
                <a:tc>
                  <a:txBody>
                    <a:bodyPr/>
                    <a:lstStyle/>
                    <a:p>
                      <a:r>
                        <a:rPr kumimoji="1" lang="en-US" altLang="ja-JP" sz="800"/>
                        <a:t>2019.11.11</a:t>
                      </a:r>
                      <a:endParaRPr kumimoji="1" lang="ja-JP" altLang="en-US" sz="800"/>
                    </a:p>
                  </a:txBody>
                  <a:tcPr/>
                </a:tc>
                <a:tc>
                  <a:txBody>
                    <a:bodyPr/>
                    <a:lstStyle/>
                    <a:p>
                      <a:r>
                        <a:rPr kumimoji="1" lang="ja-JP" altLang="en-US" sz="800"/>
                        <a:t>打ち合わせの内容を反映</a:t>
                      </a:r>
                      <a:endParaRPr kumimoji="1" lang="en-US" altLang="ja-JP" sz="800"/>
                    </a:p>
                    <a:p>
                      <a:r>
                        <a:rPr kumimoji="1" lang="ja-JP" altLang="en-US" sz="800"/>
                        <a:t>　∟ガールズトークをオミット　</a:t>
                      </a:r>
                      <a:endParaRPr kumimoji="1" lang="en-US" altLang="ja-JP" sz="800"/>
                    </a:p>
                    <a:p>
                      <a:r>
                        <a:rPr kumimoji="1" lang="ja-JP" altLang="en-US" sz="800"/>
                        <a:t>　∟お風呂アレンジをセットのみに変更</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2172877438"/>
                  </a:ext>
                </a:extLst>
              </a:tr>
              <a:tr h="0">
                <a:tc>
                  <a:txBody>
                    <a:bodyPr/>
                    <a:lstStyle/>
                    <a:p>
                      <a:r>
                        <a:rPr kumimoji="1" lang="en-US" altLang="ja-JP" sz="800"/>
                        <a:t>2019.11.18</a:t>
                      </a:r>
                      <a:endParaRPr kumimoji="1" lang="ja-JP" altLang="en-US" sz="800"/>
                    </a:p>
                  </a:txBody>
                  <a:tcPr/>
                </a:tc>
                <a:tc>
                  <a:txBody>
                    <a:bodyPr/>
                    <a:lstStyle/>
                    <a:p>
                      <a:r>
                        <a:rPr kumimoji="1" lang="ja-JP" altLang="en-US" sz="800"/>
                        <a:t>キャラとのコミュニケーション（質問選択）をオミット</a:t>
                      </a:r>
                      <a:endParaRPr kumimoji="1" lang="en-US" altLang="ja-JP" sz="800"/>
                    </a:p>
                    <a:p>
                      <a:r>
                        <a:rPr kumimoji="1" lang="en-US" altLang="ja-JP" sz="800" b="0" kern="1200">
                          <a:solidFill>
                            <a:schemeClr val="dk1"/>
                          </a:solidFill>
                          <a:latin typeface="+mj-ea"/>
                          <a:ea typeface="+mn-ea"/>
                          <a:cs typeface="+mn-cs"/>
                        </a:rPr>
                        <a:t>TR</a:t>
                      </a:r>
                      <a:r>
                        <a:rPr kumimoji="1" lang="ja-JP" altLang="en-US" sz="800" b="0" kern="1200">
                          <a:solidFill>
                            <a:schemeClr val="dk1"/>
                          </a:solidFill>
                          <a:latin typeface="+mj-ea"/>
                          <a:ea typeface="+mn-ea"/>
                          <a:cs typeface="+mn-cs"/>
                        </a:rPr>
                        <a:t>デートカード選択画面を追加</a:t>
                      </a:r>
                      <a:endParaRPr kumimoji="1" lang="en-US" altLang="ja-JP" sz="800" b="0" kern="1200">
                        <a:solidFill>
                          <a:schemeClr val="dk1"/>
                        </a:solidFill>
                        <a:latin typeface="+mj-ea"/>
                        <a:ea typeface="+mn-ea"/>
                        <a:cs typeface="+mn-cs"/>
                      </a:endParaRPr>
                    </a:p>
                    <a:p>
                      <a:r>
                        <a:rPr kumimoji="1" lang="ja-JP" altLang="en-US" sz="800" b="0"/>
                        <a:t>アレンジトップ画面に使用中アイコンを表示</a:t>
                      </a:r>
                      <a:endParaRPr kumimoji="1" lang="en-US" altLang="ja-JP" sz="800" b="0"/>
                    </a:p>
                  </a:txBody>
                  <a:tcPr/>
                </a:tc>
                <a:tc>
                  <a:txBody>
                    <a:bodyPr/>
                    <a:lstStyle/>
                    <a:p>
                      <a:endParaRPr kumimoji="1" lang="en-US" altLang="ja-JP" sz="800"/>
                    </a:p>
                    <a:p>
                      <a:endParaRPr kumimoji="1" lang="en-US" altLang="ja-JP" sz="800"/>
                    </a:p>
                  </a:txBody>
                  <a:tcPr/>
                </a:tc>
                <a:extLst>
                  <a:ext uri="{0D108BD9-81ED-4DB2-BD59-A6C34878D82A}">
                    <a16:rowId xmlns:a16="http://schemas.microsoft.com/office/drawing/2014/main" val="36886615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a:t>2019.11.20</a:t>
                      </a:r>
                      <a:endParaRPr kumimoji="1" lang="ja-JP" altLang="en-US" sz="800"/>
                    </a:p>
                  </a:txBody>
                  <a:tcPr/>
                </a:tc>
                <a:tc>
                  <a:txBody>
                    <a:bodyPr/>
                    <a:lstStyle/>
                    <a:p>
                      <a:r>
                        <a:rPr kumimoji="1" lang="en-US" altLang="ja-JP" sz="800"/>
                        <a:t>TR</a:t>
                      </a:r>
                      <a:r>
                        <a:rPr kumimoji="1" lang="ja-JP" altLang="en-US" sz="800"/>
                        <a:t>デートを別項目の画面に変更</a:t>
                      </a:r>
                      <a:endParaRPr kumimoji="1" lang="en-US" altLang="ja-JP" sz="800"/>
                    </a:p>
                    <a:p>
                      <a:r>
                        <a:rPr kumimoji="1" lang="en-US" altLang="ja-JP" sz="800"/>
                        <a:t>※</a:t>
                      </a:r>
                      <a:r>
                        <a:rPr kumimoji="1" lang="ja-JP" altLang="en-US" sz="800"/>
                        <a:t>別で仕様作成予定</a:t>
                      </a:r>
                      <a:endParaRPr kumimoji="1" lang="en-US" altLang="ja-JP" sz="800"/>
                    </a:p>
                    <a:p>
                      <a:r>
                        <a:rPr kumimoji="1" lang="ja-JP" altLang="en-US" sz="800"/>
                        <a:t>お風呂アレンジ画面をほっこりの中に移動</a:t>
                      </a:r>
                      <a:endParaRPr kumimoji="1" lang="en-US" altLang="ja-JP" sz="800"/>
                    </a:p>
                    <a:p>
                      <a:r>
                        <a:rPr kumimoji="1" lang="ja-JP" altLang="en-US" sz="800"/>
                        <a:t>画面遷移を変更</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90729599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a:t>2019.11.28</a:t>
                      </a:r>
                      <a:endParaRPr kumimoji="1" lang="ja-JP" altLang="en-US" sz="800"/>
                    </a:p>
                  </a:txBody>
                  <a:tcPr/>
                </a:tc>
                <a:tc>
                  <a:txBody>
                    <a:bodyPr/>
                    <a:lstStyle/>
                    <a:p>
                      <a:r>
                        <a:rPr kumimoji="1" lang="en-US" altLang="ja-JP" sz="800"/>
                        <a:t>p.2 </a:t>
                      </a:r>
                      <a:r>
                        <a:rPr kumimoji="1" lang="ja-JP" altLang="en-US" sz="800"/>
                        <a:t>バフの効果時間を回数に変更</a:t>
                      </a:r>
                      <a:endParaRPr kumimoji="1" lang="en-US" altLang="ja-JP" sz="800"/>
                    </a:p>
                    <a:p>
                      <a:r>
                        <a:rPr kumimoji="1" lang="en-US" altLang="ja-JP" sz="800"/>
                        <a:t>p.4 </a:t>
                      </a:r>
                      <a:r>
                        <a:rPr kumimoji="1" lang="ja-JP" altLang="en-US" sz="800"/>
                        <a:t>入浴によるキズナ上昇の内容を変更</a:t>
                      </a:r>
                      <a:endParaRPr kumimoji="1" lang="en-US" altLang="ja-JP" sz="800"/>
                    </a:p>
                    <a:p>
                      <a:r>
                        <a:rPr kumimoji="1" lang="en-US" altLang="ja-JP" sz="800"/>
                        <a:t>p.9 </a:t>
                      </a:r>
                      <a:r>
                        <a:rPr kumimoji="1" lang="ja-JP" altLang="en-US" sz="800"/>
                        <a:t>お風呂選択画面の</a:t>
                      </a:r>
                      <a:r>
                        <a:rPr kumimoji="1" lang="en-US" altLang="ja-JP" sz="800"/>
                        <a:t>UI</a:t>
                      </a:r>
                      <a:r>
                        <a:rPr kumimoji="1" lang="ja-JP" altLang="en-US" sz="800"/>
                        <a:t>を変更</a:t>
                      </a:r>
                      <a:endParaRPr kumimoji="1" lang="en-US" altLang="ja-JP" sz="8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a:t>p.10</a:t>
                      </a:r>
                      <a:r>
                        <a:rPr kumimoji="1" lang="ja-JP" altLang="en-US" sz="800"/>
                        <a:t> 現在のバフを表示を追加</a:t>
                      </a:r>
                      <a:endParaRPr kumimoji="1" lang="en-US" altLang="ja-JP" sz="800"/>
                    </a:p>
                    <a:p>
                      <a:r>
                        <a:rPr kumimoji="1" lang="en-US" altLang="ja-JP" sz="800"/>
                        <a:t>p.13</a:t>
                      </a:r>
                      <a:r>
                        <a:rPr kumimoji="1" lang="ja-JP" altLang="en-US" sz="800"/>
                        <a:t>入浴確認画面で演出スキップのチェックボックスを追加</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104444605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a:t>2019.11.29</a:t>
                      </a:r>
                      <a:endParaRPr kumimoji="1" lang="ja-JP" altLang="en-US" sz="800"/>
                    </a:p>
                  </a:txBody>
                  <a:tcPr/>
                </a:tc>
                <a:tc>
                  <a:txBody>
                    <a:bodyPr/>
                    <a:lstStyle/>
                    <a:p>
                      <a:r>
                        <a:rPr kumimoji="1" lang="en-US" altLang="ja-JP" sz="800"/>
                        <a:t>p.4 </a:t>
                      </a:r>
                      <a:r>
                        <a:rPr kumimoji="1" lang="ja-JP" altLang="en-US" sz="800"/>
                        <a:t>ほかほかタイムの流れについて更新</a:t>
                      </a:r>
                      <a:endParaRPr kumimoji="1" lang="en-US" altLang="ja-JP" sz="800"/>
                    </a:p>
                    <a:p>
                      <a:r>
                        <a:rPr kumimoji="1" lang="en-US" altLang="ja-JP" sz="800"/>
                        <a:t>p.9 </a:t>
                      </a:r>
                      <a:r>
                        <a:rPr lang="ja-JP" altLang="en-US" sz="800">
                          <a:solidFill>
                            <a:srgbClr val="3D454C"/>
                          </a:solidFill>
                          <a:latin typeface="+mn-ea"/>
                        </a:rPr>
                        <a:t>リザルトで表示するお風呂は本画面で最後に選んだお風呂とする旨を追記</a:t>
                      </a:r>
                      <a:endParaRPr kumimoji="1" lang="en-US" altLang="ja-JP" sz="800"/>
                    </a:p>
                    <a:p>
                      <a:r>
                        <a:rPr kumimoji="1" lang="en-US" altLang="ja-JP" sz="800"/>
                        <a:t>P.11</a:t>
                      </a:r>
                      <a:r>
                        <a:rPr kumimoji="1" lang="ja-JP" altLang="en-US" sz="800" b="0">
                          <a:latin typeface="+mn-ea"/>
                        </a:rPr>
                        <a:t>ほっこり入浴剤個数選択画面を追加</a:t>
                      </a:r>
                      <a:endParaRPr kumimoji="1" lang="en-US" altLang="ja-JP" sz="800" b="0"/>
                    </a:p>
                    <a:p>
                      <a:r>
                        <a:rPr kumimoji="1" lang="en-US" altLang="ja-JP" sz="800"/>
                        <a:t>p.12 </a:t>
                      </a:r>
                      <a:r>
                        <a:rPr kumimoji="1" lang="ja-JP" altLang="en-US" sz="800"/>
                        <a:t>確認ウィンドウを閉じても、入浴剤選択画面に留まるよう変更</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32554421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a:t>2019.12.02</a:t>
                      </a:r>
                      <a:endParaRPr kumimoji="1" lang="ja-JP" altLang="en-US" sz="800"/>
                    </a:p>
                  </a:txBody>
                  <a:tcPr/>
                </a:tc>
                <a:tc>
                  <a:txBody>
                    <a:bodyPr/>
                    <a:lstStyle/>
                    <a:p>
                      <a:r>
                        <a:rPr kumimoji="1" lang="ja-JP" altLang="en-US" sz="800"/>
                        <a:t>入浴剤の命名規則と色について記載</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3544717456"/>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a:t>2019.12.04</a:t>
                      </a:r>
                      <a:endParaRPr kumimoji="1" lang="ja-JP" altLang="en-US" sz="8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a:t>p.4</a:t>
                      </a:r>
                      <a:r>
                        <a:rPr kumimoji="1" lang="ja-JP" altLang="en-US" sz="800" b="0"/>
                        <a:t>　入浴剤を入れた際の</a:t>
                      </a:r>
                      <a:r>
                        <a:rPr kumimoji="1" lang="ja-JP" altLang="en-US" sz="800" b="0">
                          <a:latin typeface="+mn-ea"/>
                        </a:rPr>
                        <a:t>お湯の色ついて記載</a:t>
                      </a:r>
                      <a:endParaRPr kumimoji="1" lang="en-US" altLang="ja-JP" sz="800" b="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a:t>P.6</a:t>
                      </a:r>
                      <a:r>
                        <a:rPr kumimoji="1" lang="ja-JP" altLang="en-US" sz="800" b="0"/>
                        <a:t>　</a:t>
                      </a:r>
                      <a:r>
                        <a:rPr kumimoji="1" lang="ja-JP" altLang="en-US" sz="800" b="0">
                          <a:latin typeface="+mn-ea"/>
                        </a:rPr>
                        <a:t>ホカホカタイムの流れについて記載</a:t>
                      </a:r>
                      <a:endParaRPr kumimoji="1" lang="en-US" altLang="ja-JP" sz="800" b="0">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a:latin typeface="+mn-ea"/>
                        </a:rPr>
                        <a:t>P.12</a:t>
                      </a:r>
                      <a:r>
                        <a:rPr kumimoji="1" lang="ja-JP" altLang="en-US" sz="800" b="0">
                          <a:latin typeface="+mn-ea"/>
                        </a:rPr>
                        <a:t> ほっこり入浴剤選択画面の</a:t>
                      </a:r>
                      <a:r>
                        <a:rPr kumimoji="1" lang="en-US" altLang="ja-JP" sz="800" b="0">
                          <a:latin typeface="+mn-ea"/>
                        </a:rPr>
                        <a:t>UI</a:t>
                      </a:r>
                      <a:r>
                        <a:rPr kumimoji="1" lang="ja-JP" altLang="en-US" sz="800" b="0">
                          <a:latin typeface="+mn-ea"/>
                        </a:rPr>
                        <a:t>を変更</a:t>
                      </a:r>
                      <a:endParaRPr kumimoji="1" lang="en-US" altLang="ja-JP" sz="800" b="0"/>
                    </a:p>
                  </a:txBody>
                  <a:tcPr/>
                </a:tc>
                <a:tc>
                  <a:txBody>
                    <a:bodyPr/>
                    <a:lstStyle/>
                    <a:p>
                      <a:endParaRPr kumimoji="1" lang="en-US" altLang="ja-JP" sz="800" b="0"/>
                    </a:p>
                    <a:p>
                      <a:endParaRPr kumimoji="1" lang="en-US" altLang="ja-JP" sz="800" b="0"/>
                    </a:p>
                  </a:txBody>
                  <a:tcPr/>
                </a:tc>
                <a:extLst>
                  <a:ext uri="{0D108BD9-81ED-4DB2-BD59-A6C34878D82A}">
                    <a16:rowId xmlns:a16="http://schemas.microsoft.com/office/drawing/2014/main" val="165098031"/>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a:t>2019.12.17</a:t>
                      </a:r>
                      <a:endParaRPr kumimoji="1" lang="ja-JP" altLang="en-US" sz="80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800"/>
                    </a:p>
                  </a:txBody>
                  <a:tcPr/>
                </a:tc>
                <a:tc>
                  <a:txBody>
                    <a:bodyPr/>
                    <a:lstStyle/>
                    <a:p>
                      <a:r>
                        <a:rPr kumimoji="1" lang="en-US" altLang="ja-JP" sz="800"/>
                        <a:t>p.15</a:t>
                      </a:r>
                      <a:r>
                        <a:rPr kumimoji="1" lang="ja-JP" altLang="en-US" sz="800"/>
                        <a:t> 入浴剤未所持の際のダイアログ表示を削除</a:t>
                      </a:r>
                      <a:endParaRPr kumimoji="1" lang="en-US" altLang="ja-JP" sz="800"/>
                    </a:p>
                    <a:p>
                      <a:r>
                        <a:rPr kumimoji="1" lang="en-US" altLang="ja-JP" sz="800"/>
                        <a:t>p.10 </a:t>
                      </a:r>
                      <a:r>
                        <a:rPr kumimoji="1" lang="ja-JP" altLang="en-US" sz="800" b="0"/>
                        <a:t>ふれあいトップ画面の説明を記載</a:t>
                      </a:r>
                      <a:endParaRPr kumimoji="1" lang="en-US" altLang="ja-JP" sz="800" b="0"/>
                    </a:p>
                  </a:txBody>
                  <a:tcPr/>
                </a:tc>
                <a:tc>
                  <a:txBody>
                    <a:bodyPr/>
                    <a:lstStyle/>
                    <a:p>
                      <a:endParaRPr kumimoji="1" lang="en-US" altLang="ja-JP" sz="800"/>
                    </a:p>
                  </a:txBody>
                  <a:tcPr/>
                </a:tc>
                <a:extLst>
                  <a:ext uri="{0D108BD9-81ED-4DB2-BD59-A6C34878D82A}">
                    <a16:rowId xmlns:a16="http://schemas.microsoft.com/office/drawing/2014/main" val="1381052186"/>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a:t>2020.1.14</a:t>
                      </a:r>
                      <a:endParaRPr kumimoji="1" lang="ja-JP" altLang="en-US" sz="800"/>
                    </a:p>
                  </a:txBody>
                  <a:tcPr/>
                </a:tc>
                <a:tc>
                  <a:txBody>
                    <a:bodyPr/>
                    <a:lstStyle/>
                    <a:p>
                      <a:r>
                        <a:rPr lang="ja-JP" altLang="en-US" sz="800" b="0"/>
                        <a:t>p.7 </a:t>
                      </a:r>
                      <a:r>
                        <a:rPr kumimoji="1" lang="ja-JP" altLang="en-US" sz="800" b="0"/>
                        <a:t>お風呂の演出について記載</a:t>
                      </a:r>
                      <a:endParaRPr kumimoji="1" lang="en-US" altLang="ja-JP" sz="800" b="0"/>
                    </a:p>
                    <a:p>
                      <a:pPr lvl="0">
                        <a:buNone/>
                      </a:pPr>
                      <a:r>
                        <a:rPr lang="ja-JP" altLang="en-US" sz="800" b="0"/>
                        <a:t>p.8 チケットについて追記</a:t>
                      </a:r>
                    </a:p>
                  </a:txBody>
                  <a:tcPr/>
                </a:tc>
                <a:tc>
                  <a:txBody>
                    <a:bodyPr/>
                    <a:lstStyle/>
                    <a:p>
                      <a:endParaRPr kumimoji="1" lang="en-US" altLang="ja-JP" sz="800"/>
                    </a:p>
                  </a:txBody>
                  <a:tcPr/>
                </a:tc>
                <a:extLst>
                  <a:ext uri="{0D108BD9-81ED-4DB2-BD59-A6C34878D82A}">
                    <a16:rowId xmlns:a16="http://schemas.microsoft.com/office/drawing/2014/main" val="4286408072"/>
                  </a:ext>
                </a:extLst>
              </a:tr>
            </a:tbl>
          </a:graphicData>
        </a:graphic>
      </p:graphicFrame>
    </p:spTree>
    <p:extLst>
      <p:ext uri="{BB962C8B-B14F-4D97-AF65-F5344CB8AC3E}">
        <p14:creationId xmlns:p14="http://schemas.microsoft.com/office/powerpoint/2010/main" val="720294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159566" cy="307777"/>
          </a:xfrm>
          <a:prstGeom prst="rect">
            <a:avLst/>
          </a:prstGeom>
          <a:noFill/>
        </p:spPr>
        <p:txBody>
          <a:bodyPr wrap="none" rtlCol="0">
            <a:spAutoFit/>
          </a:bodyPr>
          <a:lstStyle/>
          <a:p>
            <a:r>
              <a:rPr kumimoji="1" lang="ja-JP" altLang="en-US" sz="1400" b="1">
                <a:latin typeface="+mn-ea"/>
              </a:rPr>
              <a:t>●隊員へのバフについて</a:t>
            </a:r>
            <a:endParaRPr kumimoji="1" lang="en-US" altLang="ja-JP" sz="1400" b="1">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3</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graphicFrame>
        <p:nvGraphicFramePr>
          <p:cNvPr id="2" name="表 2">
            <a:extLst>
              <a:ext uri="{FF2B5EF4-FFF2-40B4-BE49-F238E27FC236}">
                <a16:creationId xmlns:a16="http://schemas.microsoft.com/office/drawing/2014/main" id="{4CC7E39C-B118-4CA0-B69C-7676CBB92769}"/>
              </a:ext>
            </a:extLst>
          </p:cNvPr>
          <p:cNvGraphicFramePr>
            <a:graphicFrameLocks noGrp="1"/>
          </p:cNvGraphicFramePr>
          <p:nvPr>
            <p:extLst>
              <p:ext uri="{D42A27DB-BD31-4B8C-83A1-F6EECF244321}">
                <p14:modId xmlns:p14="http://schemas.microsoft.com/office/powerpoint/2010/main" val="2059098967"/>
              </p:ext>
            </p:extLst>
          </p:nvPr>
        </p:nvGraphicFramePr>
        <p:xfrm>
          <a:off x="847027" y="1673501"/>
          <a:ext cx="5910620" cy="4768848"/>
        </p:xfrm>
        <a:graphic>
          <a:graphicData uri="http://schemas.openxmlformats.org/drawingml/2006/table">
            <a:tbl>
              <a:tblPr firstRow="1" bandRow="1">
                <a:tableStyleId>{5C22544A-7EE6-4342-B048-85BDC9FD1C3A}</a:tableStyleId>
              </a:tblPr>
              <a:tblGrid>
                <a:gridCol w="1540193">
                  <a:extLst>
                    <a:ext uri="{9D8B030D-6E8A-4147-A177-3AD203B41FA5}">
                      <a16:colId xmlns:a16="http://schemas.microsoft.com/office/drawing/2014/main" val="2346235090"/>
                    </a:ext>
                  </a:extLst>
                </a:gridCol>
                <a:gridCol w="1456809">
                  <a:extLst>
                    <a:ext uri="{9D8B030D-6E8A-4147-A177-3AD203B41FA5}">
                      <a16:colId xmlns:a16="http://schemas.microsoft.com/office/drawing/2014/main" val="2069894553"/>
                    </a:ext>
                  </a:extLst>
                </a:gridCol>
                <a:gridCol w="1456809">
                  <a:extLst>
                    <a:ext uri="{9D8B030D-6E8A-4147-A177-3AD203B41FA5}">
                      <a16:colId xmlns:a16="http://schemas.microsoft.com/office/drawing/2014/main" val="2885078288"/>
                    </a:ext>
                  </a:extLst>
                </a:gridCol>
                <a:gridCol w="1456809">
                  <a:extLst>
                    <a:ext uri="{9D8B030D-6E8A-4147-A177-3AD203B41FA5}">
                      <a16:colId xmlns:a16="http://schemas.microsoft.com/office/drawing/2014/main" val="4182486149"/>
                    </a:ext>
                  </a:extLst>
                </a:gridCol>
              </a:tblGrid>
              <a:tr h="320808">
                <a:tc>
                  <a:txBody>
                    <a:bodyPr/>
                    <a:lstStyle/>
                    <a:p>
                      <a:pPr algn="ctr"/>
                      <a:endParaRPr kumimoji="1" lang="ja-JP" altLang="en-US" sz="900"/>
                    </a:p>
                  </a:txBody>
                  <a:tcPr anchor="ctr">
                    <a:solidFill>
                      <a:srgbClr val="4472C4"/>
                    </a:solidFill>
                  </a:tcPr>
                </a:tc>
                <a:tc>
                  <a:txBody>
                    <a:bodyPr/>
                    <a:lstStyle/>
                    <a:p>
                      <a:pPr algn="ctr"/>
                      <a:r>
                        <a:rPr kumimoji="1" lang="ja-JP" altLang="en-US" sz="900"/>
                        <a:t>小　</a:t>
                      </a:r>
                      <a:r>
                        <a:rPr kumimoji="1" lang="en-US" altLang="ja-JP" sz="900"/>
                        <a:t>(</a:t>
                      </a:r>
                      <a:r>
                        <a:rPr kumimoji="1" lang="ja-JP" altLang="en-US" sz="900"/>
                        <a:t>＋</a:t>
                      </a:r>
                      <a:r>
                        <a:rPr kumimoji="1" lang="en-US" altLang="ja-JP" sz="900"/>
                        <a:t>10)</a:t>
                      </a:r>
                      <a:endParaRPr kumimoji="1" lang="ja-JP" altLang="en-US" sz="900"/>
                    </a:p>
                  </a:txBody>
                  <a:tcPr anchor="ctr"/>
                </a:tc>
                <a:tc>
                  <a:txBody>
                    <a:bodyPr/>
                    <a:lstStyle/>
                    <a:p>
                      <a:pPr algn="ctr"/>
                      <a:r>
                        <a:rPr kumimoji="1" lang="ja-JP" altLang="en-US" sz="900"/>
                        <a:t>中　</a:t>
                      </a:r>
                      <a:r>
                        <a:rPr kumimoji="1" lang="en-US" altLang="ja-JP" sz="900"/>
                        <a:t>(</a:t>
                      </a:r>
                      <a:r>
                        <a:rPr kumimoji="1" lang="ja-JP" altLang="en-US" sz="900"/>
                        <a:t>＋</a:t>
                      </a:r>
                      <a:r>
                        <a:rPr kumimoji="1" lang="en-US" altLang="ja-JP" sz="900"/>
                        <a:t>20)</a:t>
                      </a:r>
                      <a:endParaRPr kumimoji="1" lang="ja-JP" altLang="en-US" sz="900"/>
                    </a:p>
                  </a:txBody>
                  <a:tcPr anchor="ctr"/>
                </a:tc>
                <a:tc>
                  <a:txBody>
                    <a:bodyPr/>
                    <a:lstStyle/>
                    <a:p>
                      <a:pPr algn="ctr"/>
                      <a:r>
                        <a:rPr kumimoji="1" lang="ja-JP" altLang="en-US" sz="900"/>
                        <a:t>大 </a:t>
                      </a:r>
                      <a:r>
                        <a:rPr kumimoji="1" lang="en-US" altLang="ja-JP" sz="900"/>
                        <a:t>(</a:t>
                      </a:r>
                      <a:r>
                        <a:rPr kumimoji="1" lang="ja-JP" altLang="en-US" sz="900"/>
                        <a:t>＋</a:t>
                      </a:r>
                      <a:r>
                        <a:rPr kumimoji="1" lang="en-US" altLang="ja-JP" sz="900"/>
                        <a:t>30)</a:t>
                      </a:r>
                      <a:endParaRPr kumimoji="1" lang="ja-JP" altLang="en-US" sz="900"/>
                    </a:p>
                  </a:txBody>
                  <a:tcPr anchor="ctr"/>
                </a:tc>
                <a:extLst>
                  <a:ext uri="{0D108BD9-81ED-4DB2-BD59-A6C34878D82A}">
                    <a16:rowId xmlns:a16="http://schemas.microsoft.com/office/drawing/2014/main" val="2700504171"/>
                  </a:ext>
                </a:extLst>
              </a:tr>
              <a:tr h="277536">
                <a:tc>
                  <a:txBody>
                    <a:bodyPr/>
                    <a:lstStyle/>
                    <a:p>
                      <a:pPr algn="ctr"/>
                      <a:r>
                        <a:rPr kumimoji="1" lang="ja-JP" altLang="en-US" sz="900" b="1">
                          <a:solidFill>
                            <a:schemeClr val="bg1"/>
                          </a:solidFill>
                        </a:rPr>
                        <a:t>攻撃力　</a:t>
                      </a:r>
                    </a:p>
                  </a:txBody>
                  <a:tcPr anchor="ctr">
                    <a:solidFill>
                      <a:srgbClr val="4472C4"/>
                    </a:solidFill>
                  </a:tcPr>
                </a:tc>
                <a:tc>
                  <a:txBody>
                    <a:bodyPr/>
                    <a:lstStyle/>
                    <a:p>
                      <a:pPr algn="ctr"/>
                      <a:r>
                        <a:rPr kumimoji="1" lang="ja-JP" altLang="en-US" sz="900"/>
                        <a:t>〇</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a:t>〇</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a:t>〇</a:t>
                      </a:r>
                    </a:p>
                  </a:txBody>
                  <a:tcPr anchor="ctr"/>
                </a:tc>
                <a:extLst>
                  <a:ext uri="{0D108BD9-81ED-4DB2-BD59-A6C34878D82A}">
                    <a16:rowId xmlns:a16="http://schemas.microsoft.com/office/drawing/2014/main" val="3651198159"/>
                  </a:ext>
                </a:extLst>
              </a:tr>
              <a:tr h="320808">
                <a:tc>
                  <a:txBody>
                    <a:bodyPr/>
                    <a:lstStyle/>
                    <a:p>
                      <a:pPr algn="ctr"/>
                      <a:r>
                        <a:rPr kumimoji="1" lang="ja-JP" altLang="en-US" sz="900" b="1">
                          <a:solidFill>
                            <a:schemeClr val="bg1"/>
                          </a:solidFill>
                        </a:rPr>
                        <a:t>防御力</a:t>
                      </a:r>
                    </a:p>
                  </a:txBody>
                  <a:tcPr anchor="ctr">
                    <a:solidFill>
                      <a:srgbClr val="4472C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a:t>〇</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a:t>〇</a:t>
                      </a:r>
                    </a:p>
                  </a:txBody>
                  <a:tcPr anchor="ctr"/>
                </a:tc>
                <a:tc>
                  <a:txBody>
                    <a:bodyPr/>
                    <a:lstStyle/>
                    <a:p>
                      <a:pPr algn="ctr"/>
                      <a:r>
                        <a:rPr kumimoji="1" lang="ja-JP" altLang="en-US" sz="900"/>
                        <a:t>〇</a:t>
                      </a:r>
                    </a:p>
                  </a:txBody>
                  <a:tcPr anchor="ctr"/>
                </a:tc>
                <a:extLst>
                  <a:ext uri="{0D108BD9-81ED-4DB2-BD59-A6C34878D82A}">
                    <a16:rowId xmlns:a16="http://schemas.microsoft.com/office/drawing/2014/main" val="2922364463"/>
                  </a:ext>
                </a:extLst>
              </a:tr>
              <a:tr h="320808">
                <a:tc>
                  <a:txBody>
                    <a:bodyPr/>
                    <a:lstStyle/>
                    <a:p>
                      <a:pPr algn="ctr"/>
                      <a:r>
                        <a:rPr kumimoji="1" lang="ja-JP" altLang="en-US" sz="900" b="1">
                          <a:solidFill>
                            <a:schemeClr val="bg1"/>
                          </a:solidFill>
                        </a:rPr>
                        <a:t>体力</a:t>
                      </a:r>
                    </a:p>
                  </a:txBody>
                  <a:tcPr anchor="ctr">
                    <a:solidFill>
                      <a:srgbClr val="4472C4"/>
                    </a:solidFill>
                  </a:tcPr>
                </a:tc>
                <a:tc>
                  <a:txBody>
                    <a:bodyPr/>
                    <a:lstStyle/>
                    <a:p>
                      <a:pPr algn="ctr"/>
                      <a:r>
                        <a:rPr kumimoji="1" lang="ja-JP" altLang="en-US" sz="900"/>
                        <a:t>〇</a:t>
                      </a:r>
                    </a:p>
                  </a:txBody>
                  <a:tcPr anchor="ctr"/>
                </a:tc>
                <a:tc>
                  <a:txBody>
                    <a:bodyPr/>
                    <a:lstStyle/>
                    <a:p>
                      <a:pPr algn="ctr"/>
                      <a:r>
                        <a:rPr kumimoji="1" lang="ja-JP" altLang="en-US" sz="900"/>
                        <a:t>〇</a:t>
                      </a:r>
                    </a:p>
                  </a:txBody>
                  <a:tcPr anchor="ctr"/>
                </a:tc>
                <a:tc>
                  <a:txBody>
                    <a:bodyPr/>
                    <a:lstStyle/>
                    <a:p>
                      <a:pPr algn="ctr"/>
                      <a:r>
                        <a:rPr kumimoji="1" lang="ja-JP" altLang="en-US" sz="900"/>
                        <a:t>〇</a:t>
                      </a:r>
                    </a:p>
                  </a:txBody>
                  <a:tcPr anchor="ctr"/>
                </a:tc>
                <a:extLst>
                  <a:ext uri="{0D108BD9-81ED-4DB2-BD59-A6C34878D82A}">
                    <a16:rowId xmlns:a16="http://schemas.microsoft.com/office/drawing/2014/main" val="3354935161"/>
                  </a:ext>
                </a:extLst>
              </a:tr>
              <a:tr h="320808">
                <a:tc>
                  <a:txBody>
                    <a:bodyPr/>
                    <a:lstStyle/>
                    <a:p>
                      <a:pPr algn="ctr"/>
                      <a:r>
                        <a:rPr kumimoji="1" lang="ja-JP" altLang="en-US" sz="900" b="1">
                          <a:solidFill>
                            <a:schemeClr val="bg1"/>
                          </a:solidFill>
                        </a:rPr>
                        <a:t>機動力</a:t>
                      </a:r>
                    </a:p>
                  </a:txBody>
                  <a:tcPr anchor="ctr">
                    <a:solidFill>
                      <a:srgbClr val="4472C4"/>
                    </a:solidFill>
                  </a:tcPr>
                </a:tc>
                <a:tc>
                  <a:txBody>
                    <a:bodyPr/>
                    <a:lstStyle/>
                    <a:p>
                      <a:pPr algn="ctr"/>
                      <a:r>
                        <a:rPr kumimoji="1" lang="ja-JP" altLang="en-US" sz="900"/>
                        <a:t>〇</a:t>
                      </a:r>
                    </a:p>
                  </a:txBody>
                  <a:tcPr anchor="ctr"/>
                </a:tc>
                <a:tc>
                  <a:txBody>
                    <a:bodyPr/>
                    <a:lstStyle/>
                    <a:p>
                      <a:pPr algn="ctr"/>
                      <a:r>
                        <a:rPr kumimoji="1" lang="ja-JP" altLang="en-US" sz="900"/>
                        <a:t>〇</a:t>
                      </a:r>
                    </a:p>
                  </a:txBody>
                  <a:tcPr anchor="ctr"/>
                </a:tc>
                <a:tc>
                  <a:txBody>
                    <a:bodyPr/>
                    <a:lstStyle/>
                    <a:p>
                      <a:pPr algn="ctr"/>
                      <a:r>
                        <a:rPr kumimoji="1" lang="ja-JP" altLang="en-US" sz="900"/>
                        <a:t>〇</a:t>
                      </a:r>
                    </a:p>
                  </a:txBody>
                  <a:tcPr anchor="ctr"/>
                </a:tc>
                <a:extLst>
                  <a:ext uri="{0D108BD9-81ED-4DB2-BD59-A6C34878D82A}">
                    <a16:rowId xmlns:a16="http://schemas.microsoft.com/office/drawing/2014/main" val="1786419930"/>
                  </a:ext>
                </a:extLst>
              </a:tr>
              <a:tr h="3208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a:solidFill>
                            <a:schemeClr val="bg1"/>
                          </a:solidFill>
                        </a:rPr>
                        <a:t>攻撃力</a:t>
                      </a:r>
                      <a:r>
                        <a:rPr kumimoji="1" lang="en-US" altLang="ja-JP" sz="900" b="1">
                          <a:solidFill>
                            <a:schemeClr val="bg1"/>
                          </a:solidFill>
                        </a:rPr>
                        <a:t>+</a:t>
                      </a:r>
                      <a:r>
                        <a:rPr kumimoji="1" lang="ja-JP" altLang="en-US" sz="900" b="1">
                          <a:solidFill>
                            <a:schemeClr val="bg1"/>
                          </a:solidFill>
                        </a:rPr>
                        <a:t>防御力</a:t>
                      </a:r>
                    </a:p>
                  </a:txBody>
                  <a:tcPr anchor="ctr">
                    <a:solidFill>
                      <a:srgbClr val="4472C4"/>
                    </a:solidFill>
                  </a:tcPr>
                </a:tc>
                <a:tc>
                  <a:txBody>
                    <a:bodyPr/>
                    <a:lstStyle/>
                    <a:p>
                      <a:pPr algn="ctr"/>
                      <a:r>
                        <a:rPr kumimoji="1" lang="ja-JP" altLang="en-US" sz="900"/>
                        <a:t>〇</a:t>
                      </a:r>
                    </a:p>
                  </a:txBody>
                  <a:tcPr anchor="ctr"/>
                </a:tc>
                <a:tc>
                  <a:txBody>
                    <a:bodyPr/>
                    <a:lstStyle/>
                    <a:p>
                      <a:pPr algn="ctr"/>
                      <a:r>
                        <a:rPr kumimoji="1" lang="ja-JP" altLang="en-US" sz="900">
                          <a:solidFill>
                            <a:schemeClr val="tx1"/>
                          </a:solidFill>
                        </a:rPr>
                        <a:t>〇</a:t>
                      </a:r>
                    </a:p>
                  </a:txBody>
                  <a:tcPr anchor="ctr"/>
                </a:tc>
                <a:tc>
                  <a:txBody>
                    <a:bodyPr/>
                    <a:lstStyle/>
                    <a:p>
                      <a:pPr algn="ctr"/>
                      <a:r>
                        <a:rPr kumimoji="1" lang="en-US" altLang="ja-JP" sz="900"/>
                        <a:t>×</a:t>
                      </a:r>
                      <a:endParaRPr kumimoji="1" lang="ja-JP" altLang="en-US" sz="900"/>
                    </a:p>
                  </a:txBody>
                  <a:tcPr anchor="ctr"/>
                </a:tc>
                <a:extLst>
                  <a:ext uri="{0D108BD9-81ED-4DB2-BD59-A6C34878D82A}">
                    <a16:rowId xmlns:a16="http://schemas.microsoft.com/office/drawing/2014/main" val="78394537"/>
                  </a:ext>
                </a:extLst>
              </a:tr>
              <a:tr h="3208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a:solidFill>
                            <a:schemeClr val="bg1"/>
                          </a:solidFill>
                        </a:rPr>
                        <a:t>攻撃力＋体力</a:t>
                      </a:r>
                    </a:p>
                  </a:txBody>
                  <a:tcPr anchor="ctr">
                    <a:solidFill>
                      <a:srgbClr val="4472C4"/>
                    </a:solidFill>
                  </a:tcPr>
                </a:tc>
                <a:tc>
                  <a:txBody>
                    <a:bodyPr/>
                    <a:lstStyle/>
                    <a:p>
                      <a:pPr algn="ctr"/>
                      <a:r>
                        <a:rPr kumimoji="1" lang="ja-JP" altLang="en-US" sz="900"/>
                        <a:t>〇</a:t>
                      </a:r>
                    </a:p>
                  </a:txBody>
                  <a:tcPr anchor="ctr"/>
                </a:tc>
                <a:tc>
                  <a:txBody>
                    <a:bodyPr/>
                    <a:lstStyle/>
                    <a:p>
                      <a:pPr algn="ctr"/>
                      <a:r>
                        <a:rPr kumimoji="1" lang="ja-JP" altLang="en-US" sz="900">
                          <a:solidFill>
                            <a:schemeClr val="tx1"/>
                          </a:solidFill>
                        </a:rPr>
                        <a:t>〇</a:t>
                      </a:r>
                    </a:p>
                  </a:txBody>
                  <a:tcPr anchor="ctr"/>
                </a:tc>
                <a:tc>
                  <a:txBody>
                    <a:bodyPr/>
                    <a:lstStyle/>
                    <a:p>
                      <a:pPr algn="ctr"/>
                      <a:r>
                        <a:rPr kumimoji="1" lang="en-US" altLang="ja-JP" sz="900"/>
                        <a:t>×</a:t>
                      </a:r>
                      <a:endParaRPr kumimoji="1" lang="ja-JP" altLang="en-US" sz="900"/>
                    </a:p>
                  </a:txBody>
                  <a:tcPr anchor="ctr"/>
                </a:tc>
                <a:extLst>
                  <a:ext uri="{0D108BD9-81ED-4DB2-BD59-A6C34878D82A}">
                    <a16:rowId xmlns:a16="http://schemas.microsoft.com/office/drawing/2014/main" val="1560457682"/>
                  </a:ext>
                </a:extLst>
              </a:tr>
              <a:tr h="320808">
                <a:tc>
                  <a:txBody>
                    <a:bodyPr/>
                    <a:lstStyle/>
                    <a:p>
                      <a:pPr algn="ctr"/>
                      <a:r>
                        <a:rPr kumimoji="1" lang="ja-JP" altLang="en-US" sz="900" b="1">
                          <a:solidFill>
                            <a:schemeClr val="bg1"/>
                          </a:solidFill>
                        </a:rPr>
                        <a:t>攻撃力＋機動力</a:t>
                      </a:r>
                    </a:p>
                  </a:txBody>
                  <a:tcPr anchor="ctr">
                    <a:solidFill>
                      <a:srgbClr val="4472C4"/>
                    </a:solidFill>
                  </a:tcPr>
                </a:tc>
                <a:tc>
                  <a:txBody>
                    <a:bodyPr/>
                    <a:lstStyle/>
                    <a:p>
                      <a:pPr algn="ctr"/>
                      <a:r>
                        <a:rPr kumimoji="1" lang="ja-JP" altLang="en-US" sz="900"/>
                        <a:t>〇</a:t>
                      </a:r>
                    </a:p>
                  </a:txBody>
                  <a:tcPr anchor="ctr"/>
                </a:tc>
                <a:tc>
                  <a:txBody>
                    <a:bodyPr/>
                    <a:lstStyle/>
                    <a:p>
                      <a:pPr algn="ctr"/>
                      <a:r>
                        <a:rPr kumimoji="1" lang="ja-JP" altLang="en-US" sz="900">
                          <a:solidFill>
                            <a:schemeClr val="tx1"/>
                          </a:solidFill>
                        </a:rPr>
                        <a:t>〇</a:t>
                      </a:r>
                    </a:p>
                  </a:txBody>
                  <a:tcPr anchor="ctr"/>
                </a:tc>
                <a:tc>
                  <a:txBody>
                    <a:bodyPr/>
                    <a:lstStyle/>
                    <a:p>
                      <a:pPr algn="ctr"/>
                      <a:r>
                        <a:rPr kumimoji="1" lang="en-US" altLang="ja-JP" sz="900"/>
                        <a:t>×</a:t>
                      </a:r>
                      <a:endParaRPr kumimoji="1" lang="ja-JP" altLang="en-US" sz="900"/>
                    </a:p>
                  </a:txBody>
                  <a:tcPr anchor="ctr"/>
                </a:tc>
                <a:extLst>
                  <a:ext uri="{0D108BD9-81ED-4DB2-BD59-A6C34878D82A}">
                    <a16:rowId xmlns:a16="http://schemas.microsoft.com/office/drawing/2014/main" val="1653764291"/>
                  </a:ext>
                </a:extLst>
              </a:tr>
              <a:tr h="3208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a:solidFill>
                            <a:schemeClr val="bg1"/>
                          </a:solidFill>
                        </a:rPr>
                        <a:t>防御力＋体力　</a:t>
                      </a:r>
                    </a:p>
                  </a:txBody>
                  <a:tcPr anchor="ctr">
                    <a:solidFill>
                      <a:srgbClr val="4472C4"/>
                    </a:solidFill>
                  </a:tcPr>
                </a:tc>
                <a:tc>
                  <a:txBody>
                    <a:bodyPr/>
                    <a:lstStyle/>
                    <a:p>
                      <a:pPr algn="ctr"/>
                      <a:r>
                        <a:rPr kumimoji="1" lang="ja-JP" altLang="en-US" sz="900"/>
                        <a:t>〇</a:t>
                      </a:r>
                    </a:p>
                  </a:txBody>
                  <a:tcPr anchor="ctr"/>
                </a:tc>
                <a:tc>
                  <a:txBody>
                    <a:bodyPr/>
                    <a:lstStyle/>
                    <a:p>
                      <a:pPr algn="ctr"/>
                      <a:r>
                        <a:rPr kumimoji="1" lang="ja-JP" altLang="en-US" sz="900">
                          <a:solidFill>
                            <a:schemeClr val="tx1"/>
                          </a:solidFill>
                        </a:rPr>
                        <a:t>〇</a:t>
                      </a:r>
                    </a:p>
                  </a:txBody>
                  <a:tcPr anchor="ctr"/>
                </a:tc>
                <a:tc>
                  <a:txBody>
                    <a:bodyPr/>
                    <a:lstStyle/>
                    <a:p>
                      <a:pPr algn="ctr"/>
                      <a:r>
                        <a:rPr kumimoji="1" lang="en-US" altLang="ja-JP" sz="900"/>
                        <a:t>×</a:t>
                      </a:r>
                      <a:endParaRPr kumimoji="1" lang="ja-JP" altLang="en-US" sz="900"/>
                    </a:p>
                  </a:txBody>
                  <a:tcPr anchor="ctr"/>
                </a:tc>
                <a:extLst>
                  <a:ext uri="{0D108BD9-81ED-4DB2-BD59-A6C34878D82A}">
                    <a16:rowId xmlns:a16="http://schemas.microsoft.com/office/drawing/2014/main" val="663015994"/>
                  </a:ext>
                </a:extLst>
              </a:tr>
              <a:tr h="320808">
                <a:tc>
                  <a:txBody>
                    <a:bodyPr/>
                    <a:lstStyle/>
                    <a:p>
                      <a:pPr algn="ctr"/>
                      <a:r>
                        <a:rPr kumimoji="1" lang="ja-JP" altLang="en-US" sz="900" b="1">
                          <a:solidFill>
                            <a:schemeClr val="bg1"/>
                          </a:solidFill>
                        </a:rPr>
                        <a:t>防御力＋機動力</a:t>
                      </a:r>
                    </a:p>
                  </a:txBody>
                  <a:tcPr anchor="ctr">
                    <a:solidFill>
                      <a:srgbClr val="4472C4"/>
                    </a:solidFill>
                  </a:tcPr>
                </a:tc>
                <a:tc>
                  <a:txBody>
                    <a:bodyPr/>
                    <a:lstStyle/>
                    <a:p>
                      <a:pPr algn="ctr"/>
                      <a:r>
                        <a:rPr kumimoji="1" lang="ja-JP" altLang="en-US" sz="900"/>
                        <a:t>〇</a:t>
                      </a:r>
                    </a:p>
                  </a:txBody>
                  <a:tcPr anchor="ctr"/>
                </a:tc>
                <a:tc>
                  <a:txBody>
                    <a:bodyPr/>
                    <a:lstStyle/>
                    <a:p>
                      <a:pPr algn="ctr"/>
                      <a:r>
                        <a:rPr kumimoji="1" lang="ja-JP" altLang="en-US" sz="900">
                          <a:solidFill>
                            <a:schemeClr val="tx1"/>
                          </a:solidFill>
                        </a:rPr>
                        <a:t>〇</a:t>
                      </a:r>
                    </a:p>
                  </a:txBody>
                  <a:tcPr anchor="ctr"/>
                </a:tc>
                <a:tc>
                  <a:txBody>
                    <a:bodyPr/>
                    <a:lstStyle/>
                    <a:p>
                      <a:pPr algn="ctr"/>
                      <a:r>
                        <a:rPr kumimoji="1" lang="en-US" altLang="ja-JP" sz="900"/>
                        <a:t>×</a:t>
                      </a:r>
                      <a:endParaRPr kumimoji="1" lang="ja-JP" altLang="en-US" sz="900"/>
                    </a:p>
                  </a:txBody>
                  <a:tcPr anchor="ctr"/>
                </a:tc>
                <a:extLst>
                  <a:ext uri="{0D108BD9-81ED-4DB2-BD59-A6C34878D82A}">
                    <a16:rowId xmlns:a16="http://schemas.microsoft.com/office/drawing/2014/main" val="3102975110"/>
                  </a:ext>
                </a:extLst>
              </a:tr>
              <a:tr h="320808">
                <a:tc>
                  <a:txBody>
                    <a:bodyPr/>
                    <a:lstStyle/>
                    <a:p>
                      <a:pPr algn="ctr"/>
                      <a:r>
                        <a:rPr kumimoji="1" lang="ja-JP" altLang="en-US" sz="900" b="1">
                          <a:solidFill>
                            <a:schemeClr val="bg1"/>
                          </a:solidFill>
                        </a:rPr>
                        <a:t>体力＋機動力</a:t>
                      </a:r>
                    </a:p>
                  </a:txBody>
                  <a:tcPr anchor="ctr">
                    <a:solidFill>
                      <a:srgbClr val="4472C4"/>
                    </a:solidFill>
                  </a:tcPr>
                </a:tc>
                <a:tc>
                  <a:txBody>
                    <a:bodyPr/>
                    <a:lstStyle/>
                    <a:p>
                      <a:pPr algn="ctr"/>
                      <a:r>
                        <a:rPr kumimoji="1" lang="ja-JP" altLang="en-US" sz="900"/>
                        <a:t>〇</a:t>
                      </a:r>
                    </a:p>
                  </a:txBody>
                  <a:tcPr anchor="ctr"/>
                </a:tc>
                <a:tc>
                  <a:txBody>
                    <a:bodyPr/>
                    <a:lstStyle/>
                    <a:p>
                      <a:pPr algn="ctr"/>
                      <a:r>
                        <a:rPr kumimoji="1" lang="ja-JP" altLang="en-US" sz="900">
                          <a:solidFill>
                            <a:schemeClr val="tx1"/>
                          </a:solidFill>
                        </a:rPr>
                        <a:t>〇</a:t>
                      </a:r>
                    </a:p>
                  </a:txBody>
                  <a:tcPr anchor="ctr"/>
                </a:tc>
                <a:tc>
                  <a:txBody>
                    <a:bodyPr/>
                    <a:lstStyle/>
                    <a:p>
                      <a:pPr algn="ctr"/>
                      <a:r>
                        <a:rPr kumimoji="1" lang="en-US" altLang="ja-JP" sz="900"/>
                        <a:t>×</a:t>
                      </a:r>
                      <a:endParaRPr kumimoji="1" lang="ja-JP" altLang="en-US" sz="900"/>
                    </a:p>
                  </a:txBody>
                  <a:tcPr anchor="ctr"/>
                </a:tc>
                <a:extLst>
                  <a:ext uri="{0D108BD9-81ED-4DB2-BD59-A6C34878D82A}">
                    <a16:rowId xmlns:a16="http://schemas.microsoft.com/office/drawing/2014/main" val="1047611512"/>
                  </a:ext>
                </a:extLst>
              </a:tr>
              <a:tr h="3208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a:solidFill>
                            <a:schemeClr val="bg1"/>
                          </a:solidFill>
                        </a:rPr>
                        <a:t>攻撃力</a:t>
                      </a:r>
                      <a:r>
                        <a:rPr kumimoji="1" lang="en-US" altLang="ja-JP" sz="900" b="1">
                          <a:solidFill>
                            <a:schemeClr val="bg1"/>
                          </a:solidFill>
                        </a:rPr>
                        <a:t>+</a:t>
                      </a:r>
                      <a:r>
                        <a:rPr kumimoji="1" lang="ja-JP" altLang="en-US" sz="900" b="1">
                          <a:solidFill>
                            <a:schemeClr val="bg1"/>
                          </a:solidFill>
                        </a:rPr>
                        <a:t>防御力＋機動力</a:t>
                      </a:r>
                    </a:p>
                  </a:txBody>
                  <a:tcPr anchor="ctr">
                    <a:solidFill>
                      <a:srgbClr val="4472C4"/>
                    </a:solidFill>
                  </a:tcPr>
                </a:tc>
                <a:tc>
                  <a:txBody>
                    <a:bodyPr/>
                    <a:lstStyle/>
                    <a:p>
                      <a:pPr algn="ctr"/>
                      <a:r>
                        <a:rPr kumimoji="1" lang="ja-JP" altLang="en-US" sz="900"/>
                        <a:t>〇</a:t>
                      </a:r>
                    </a:p>
                  </a:txBody>
                  <a:tcPr anchor="ctr"/>
                </a:tc>
                <a:tc>
                  <a:txBody>
                    <a:bodyPr/>
                    <a:lstStyle/>
                    <a:p>
                      <a:pPr algn="ctr"/>
                      <a:r>
                        <a:rPr kumimoji="1" lang="ja-JP" altLang="en-US" sz="900">
                          <a:solidFill>
                            <a:srgbClr val="FF0000"/>
                          </a:solidFill>
                        </a:rPr>
                        <a:t>〇</a:t>
                      </a:r>
                    </a:p>
                  </a:txBody>
                  <a:tcPr anchor="ctr"/>
                </a:tc>
                <a:tc>
                  <a:txBody>
                    <a:bodyPr/>
                    <a:lstStyle/>
                    <a:p>
                      <a:pPr algn="ctr"/>
                      <a:r>
                        <a:rPr kumimoji="1" lang="en-US" altLang="ja-JP" sz="900"/>
                        <a:t>×</a:t>
                      </a:r>
                      <a:endParaRPr kumimoji="1" lang="ja-JP" altLang="en-US" sz="900"/>
                    </a:p>
                  </a:txBody>
                  <a:tcPr anchor="ctr"/>
                </a:tc>
                <a:extLst>
                  <a:ext uri="{0D108BD9-81ED-4DB2-BD59-A6C34878D82A}">
                    <a16:rowId xmlns:a16="http://schemas.microsoft.com/office/drawing/2014/main" val="75187594"/>
                  </a:ext>
                </a:extLst>
              </a:tr>
              <a:tr h="3208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a:solidFill>
                            <a:schemeClr val="bg1"/>
                          </a:solidFill>
                        </a:rPr>
                        <a:t>攻撃力＋体力＋機動力</a:t>
                      </a:r>
                    </a:p>
                  </a:txBody>
                  <a:tcPr anchor="ctr">
                    <a:solidFill>
                      <a:srgbClr val="4472C4"/>
                    </a:solidFill>
                  </a:tcPr>
                </a:tc>
                <a:tc>
                  <a:txBody>
                    <a:bodyPr/>
                    <a:lstStyle/>
                    <a:p>
                      <a:pPr algn="ctr"/>
                      <a:r>
                        <a:rPr kumimoji="1" lang="ja-JP" altLang="en-US" sz="900"/>
                        <a:t>〇</a:t>
                      </a:r>
                    </a:p>
                  </a:txBody>
                  <a:tcPr anchor="ctr"/>
                </a:tc>
                <a:tc>
                  <a:txBody>
                    <a:bodyPr/>
                    <a:lstStyle/>
                    <a:p>
                      <a:pPr algn="ctr"/>
                      <a:r>
                        <a:rPr kumimoji="1" lang="ja-JP" altLang="en-US" sz="900">
                          <a:solidFill>
                            <a:srgbClr val="FF0000"/>
                          </a:solidFill>
                        </a:rPr>
                        <a:t>〇</a:t>
                      </a:r>
                    </a:p>
                  </a:txBody>
                  <a:tcPr anchor="ctr"/>
                </a:tc>
                <a:tc>
                  <a:txBody>
                    <a:bodyPr/>
                    <a:lstStyle/>
                    <a:p>
                      <a:pPr algn="ctr"/>
                      <a:r>
                        <a:rPr kumimoji="1" lang="en-US" altLang="ja-JP" sz="900"/>
                        <a:t>×</a:t>
                      </a:r>
                      <a:endParaRPr kumimoji="1" lang="ja-JP" altLang="en-US" sz="900"/>
                    </a:p>
                  </a:txBody>
                  <a:tcPr anchor="ctr"/>
                </a:tc>
                <a:extLst>
                  <a:ext uri="{0D108BD9-81ED-4DB2-BD59-A6C34878D82A}">
                    <a16:rowId xmlns:a16="http://schemas.microsoft.com/office/drawing/2014/main" val="3108272824"/>
                  </a:ext>
                </a:extLst>
              </a:tr>
              <a:tr h="3208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a:solidFill>
                            <a:schemeClr val="bg1"/>
                          </a:solidFill>
                        </a:rPr>
                        <a:t>防御力＋体力＋機動力</a:t>
                      </a:r>
                    </a:p>
                  </a:txBody>
                  <a:tcPr anchor="ctr">
                    <a:solidFill>
                      <a:srgbClr val="4472C4"/>
                    </a:solidFill>
                  </a:tcPr>
                </a:tc>
                <a:tc>
                  <a:txBody>
                    <a:bodyPr/>
                    <a:lstStyle/>
                    <a:p>
                      <a:pPr algn="ctr"/>
                      <a:r>
                        <a:rPr kumimoji="1" lang="ja-JP" altLang="en-US" sz="900"/>
                        <a:t>〇</a:t>
                      </a:r>
                    </a:p>
                  </a:txBody>
                  <a:tcPr anchor="ctr"/>
                </a:tc>
                <a:tc>
                  <a:txBody>
                    <a:bodyPr/>
                    <a:lstStyle/>
                    <a:p>
                      <a:pPr algn="ctr"/>
                      <a:r>
                        <a:rPr kumimoji="1" lang="ja-JP" altLang="en-US" sz="900">
                          <a:solidFill>
                            <a:srgbClr val="FF0000"/>
                          </a:solidFill>
                        </a:rPr>
                        <a:t>〇</a:t>
                      </a:r>
                    </a:p>
                  </a:txBody>
                  <a:tcPr anchor="ctr"/>
                </a:tc>
                <a:tc>
                  <a:txBody>
                    <a:bodyPr/>
                    <a:lstStyle/>
                    <a:p>
                      <a:pPr algn="ctr"/>
                      <a:r>
                        <a:rPr kumimoji="1" lang="en-US" altLang="ja-JP" sz="900"/>
                        <a:t>×</a:t>
                      </a:r>
                      <a:endParaRPr kumimoji="1" lang="ja-JP" altLang="en-US" sz="900"/>
                    </a:p>
                  </a:txBody>
                  <a:tcPr anchor="ctr"/>
                </a:tc>
                <a:extLst>
                  <a:ext uri="{0D108BD9-81ED-4DB2-BD59-A6C34878D82A}">
                    <a16:rowId xmlns:a16="http://schemas.microsoft.com/office/drawing/2014/main" val="2805481604"/>
                  </a:ext>
                </a:extLst>
              </a:tr>
              <a:tr h="320808">
                <a:tc>
                  <a:txBody>
                    <a:bodyPr/>
                    <a:lstStyle/>
                    <a:p>
                      <a:pPr algn="ctr"/>
                      <a:r>
                        <a:rPr kumimoji="1" lang="ja-JP" altLang="en-US" sz="900" b="1">
                          <a:solidFill>
                            <a:schemeClr val="bg1"/>
                          </a:solidFill>
                        </a:rPr>
                        <a:t>全アップ</a:t>
                      </a:r>
                    </a:p>
                  </a:txBody>
                  <a:tcPr anchor="ctr">
                    <a:solidFill>
                      <a:srgbClr val="4472C4"/>
                    </a:solidFill>
                  </a:tcPr>
                </a:tc>
                <a:tc>
                  <a:txBody>
                    <a:bodyPr/>
                    <a:lstStyle/>
                    <a:p>
                      <a:pPr algn="ctr"/>
                      <a:r>
                        <a:rPr kumimoji="1" lang="ja-JP" altLang="en-US" sz="900"/>
                        <a:t>〇</a:t>
                      </a:r>
                    </a:p>
                  </a:txBody>
                  <a:tcPr anchor="ctr"/>
                </a:tc>
                <a:tc>
                  <a:txBody>
                    <a:bodyPr/>
                    <a:lstStyle/>
                    <a:p>
                      <a:pPr algn="ctr"/>
                      <a:r>
                        <a:rPr kumimoji="1" lang="ja-JP" altLang="en-US" sz="900">
                          <a:solidFill>
                            <a:srgbClr val="FF0000"/>
                          </a:solidFill>
                        </a:rPr>
                        <a:t>〇</a:t>
                      </a:r>
                      <a:endParaRPr kumimoji="1" lang="ja-JP" altLang="en-US" sz="900" b="1">
                        <a:solidFill>
                          <a:srgbClr val="FF0000"/>
                        </a:solidFill>
                      </a:endParaRPr>
                    </a:p>
                  </a:txBody>
                  <a:tcPr anchor="ctr"/>
                </a:tc>
                <a:tc>
                  <a:txBody>
                    <a:bodyPr/>
                    <a:lstStyle/>
                    <a:p>
                      <a:pPr algn="ctr"/>
                      <a:r>
                        <a:rPr kumimoji="1" lang="en-US" altLang="ja-JP" sz="900"/>
                        <a:t>×</a:t>
                      </a:r>
                      <a:endParaRPr kumimoji="1" lang="ja-JP" altLang="en-US" sz="900"/>
                    </a:p>
                  </a:txBody>
                  <a:tcPr anchor="ctr"/>
                </a:tc>
                <a:extLst>
                  <a:ext uri="{0D108BD9-81ED-4DB2-BD59-A6C34878D82A}">
                    <a16:rowId xmlns:a16="http://schemas.microsoft.com/office/drawing/2014/main" val="51413794"/>
                  </a:ext>
                </a:extLst>
              </a:tr>
            </a:tbl>
          </a:graphicData>
        </a:graphic>
      </p:graphicFrame>
      <p:sp>
        <p:nvSpPr>
          <p:cNvPr id="4" name="正方形/長方形 3">
            <a:extLst>
              <a:ext uri="{FF2B5EF4-FFF2-40B4-BE49-F238E27FC236}">
                <a16:creationId xmlns:a16="http://schemas.microsoft.com/office/drawing/2014/main" id="{A7034950-B861-44B3-9AF9-FE1D0A541298}"/>
              </a:ext>
            </a:extLst>
          </p:cNvPr>
          <p:cNvSpPr/>
          <p:nvPr/>
        </p:nvSpPr>
        <p:spPr>
          <a:xfrm>
            <a:off x="6818368" y="6061986"/>
            <a:ext cx="1851789" cy="430887"/>
          </a:xfrm>
          <a:prstGeom prst="rect">
            <a:avLst/>
          </a:prstGeom>
        </p:spPr>
        <p:txBody>
          <a:bodyPr wrap="none">
            <a:spAutoFit/>
          </a:bodyPr>
          <a:lstStyle/>
          <a:p>
            <a:r>
              <a:rPr kumimoji="1" lang="ja-JP" altLang="en-US" sz="1200">
                <a:latin typeface="+mn-ea"/>
              </a:rPr>
              <a:t>計</a:t>
            </a:r>
            <a:r>
              <a:rPr kumimoji="1" lang="en-US" altLang="ja-JP" sz="1200">
                <a:latin typeface="+mn-ea"/>
              </a:rPr>
              <a:t>32</a:t>
            </a:r>
            <a:r>
              <a:rPr kumimoji="1" lang="ja-JP" altLang="en-US" sz="1200">
                <a:latin typeface="+mn-ea"/>
              </a:rPr>
              <a:t>種</a:t>
            </a:r>
            <a:endParaRPr kumimoji="1" lang="en-US" altLang="ja-JP" sz="1000">
              <a:latin typeface="+mn-ea"/>
            </a:endParaRPr>
          </a:p>
          <a:p>
            <a:r>
              <a:rPr kumimoji="1" lang="en-US" altLang="ja-JP" sz="1000">
                <a:solidFill>
                  <a:srgbClr val="FF0000"/>
                </a:solidFill>
                <a:latin typeface="+mn-ea"/>
              </a:rPr>
              <a:t>※</a:t>
            </a:r>
            <a:r>
              <a:rPr kumimoji="1" lang="ja-JP" altLang="en-US" sz="1000">
                <a:solidFill>
                  <a:srgbClr val="FF0000"/>
                </a:solidFill>
                <a:latin typeface="+mn-ea"/>
              </a:rPr>
              <a:t>〇</a:t>
            </a:r>
            <a:r>
              <a:rPr kumimoji="1" lang="ja-JP" altLang="en-US" sz="1000">
                <a:latin typeface="+mn-ea"/>
              </a:rPr>
              <a:t>はクリスタルで購入想定</a:t>
            </a:r>
            <a:endParaRPr kumimoji="1" lang="en-US" altLang="ja-JP" sz="1000">
              <a:latin typeface="+mn-ea"/>
            </a:endParaRPr>
          </a:p>
        </p:txBody>
      </p:sp>
      <p:grpSp>
        <p:nvGrpSpPr>
          <p:cNvPr id="10" name="グループ化 9">
            <a:extLst>
              <a:ext uri="{FF2B5EF4-FFF2-40B4-BE49-F238E27FC236}">
                <a16:creationId xmlns:a16="http://schemas.microsoft.com/office/drawing/2014/main" id="{5F40369D-14B3-4A69-8115-05B7D22859B2}"/>
              </a:ext>
            </a:extLst>
          </p:cNvPr>
          <p:cNvGrpSpPr/>
          <p:nvPr/>
        </p:nvGrpSpPr>
        <p:grpSpPr>
          <a:xfrm>
            <a:off x="361048" y="1760026"/>
            <a:ext cx="1655451" cy="352474"/>
            <a:chOff x="786306" y="1313372"/>
            <a:chExt cx="1655451" cy="352474"/>
          </a:xfrm>
        </p:grpSpPr>
        <p:sp>
          <p:nvSpPr>
            <p:cNvPr id="3" name="テキスト ボックス 2">
              <a:extLst>
                <a:ext uri="{FF2B5EF4-FFF2-40B4-BE49-F238E27FC236}">
                  <a16:creationId xmlns:a16="http://schemas.microsoft.com/office/drawing/2014/main" id="{CA5592D1-6434-421C-A31E-DEEFBCEF7DA9}"/>
                </a:ext>
              </a:extLst>
            </p:cNvPr>
            <p:cNvSpPr txBox="1"/>
            <p:nvPr/>
          </p:nvSpPr>
          <p:spPr>
            <a:xfrm>
              <a:off x="1949314" y="1313372"/>
              <a:ext cx="492443" cy="215444"/>
            </a:xfrm>
            <a:prstGeom prst="rect">
              <a:avLst/>
            </a:prstGeom>
            <a:noFill/>
          </p:spPr>
          <p:txBody>
            <a:bodyPr wrap="none" rtlCol="0">
              <a:spAutoFit/>
            </a:bodyPr>
            <a:lstStyle/>
            <a:p>
              <a:r>
                <a:rPr kumimoji="1" lang="ja-JP" altLang="en-US" sz="800" b="1">
                  <a:solidFill>
                    <a:schemeClr val="bg1"/>
                  </a:solidFill>
                  <a:latin typeface="+mn-ea"/>
                </a:rPr>
                <a:t>サイズ</a:t>
              </a:r>
            </a:p>
          </p:txBody>
        </p:sp>
        <p:sp>
          <p:nvSpPr>
            <p:cNvPr id="9" name="テキスト ボックス 8">
              <a:extLst>
                <a:ext uri="{FF2B5EF4-FFF2-40B4-BE49-F238E27FC236}">
                  <a16:creationId xmlns:a16="http://schemas.microsoft.com/office/drawing/2014/main" id="{6D9AAFBE-0353-4531-9EF2-601C0E8C83F3}"/>
                </a:ext>
              </a:extLst>
            </p:cNvPr>
            <p:cNvSpPr txBox="1"/>
            <p:nvPr/>
          </p:nvSpPr>
          <p:spPr>
            <a:xfrm>
              <a:off x="786306" y="1450402"/>
              <a:ext cx="697627" cy="215444"/>
            </a:xfrm>
            <a:prstGeom prst="rect">
              <a:avLst/>
            </a:prstGeom>
            <a:noFill/>
          </p:spPr>
          <p:txBody>
            <a:bodyPr wrap="none" rtlCol="0">
              <a:spAutoFit/>
            </a:bodyPr>
            <a:lstStyle/>
            <a:p>
              <a:r>
                <a:rPr kumimoji="1" lang="ja-JP" altLang="en-US" sz="800" b="1">
                  <a:solidFill>
                    <a:schemeClr val="bg1"/>
                  </a:solidFill>
                  <a:latin typeface="+mn-ea"/>
                </a:rPr>
                <a:t>パラメータ</a:t>
              </a:r>
            </a:p>
          </p:txBody>
        </p:sp>
      </p:grpSp>
      <p:sp>
        <p:nvSpPr>
          <p:cNvPr id="11" name="テキスト ボックス 10">
            <a:extLst>
              <a:ext uri="{FF2B5EF4-FFF2-40B4-BE49-F238E27FC236}">
                <a16:creationId xmlns:a16="http://schemas.microsoft.com/office/drawing/2014/main" id="{92251820-621E-476F-802F-A5F4DE20CD5D}"/>
              </a:ext>
            </a:extLst>
          </p:cNvPr>
          <p:cNvSpPr txBox="1"/>
          <p:nvPr/>
        </p:nvSpPr>
        <p:spPr>
          <a:xfrm>
            <a:off x="591845" y="846576"/>
            <a:ext cx="6673622" cy="769441"/>
          </a:xfrm>
          <a:prstGeom prst="rect">
            <a:avLst/>
          </a:prstGeom>
          <a:noFill/>
        </p:spPr>
        <p:txBody>
          <a:bodyPr wrap="none" rtlCol="0">
            <a:spAutoFit/>
          </a:bodyPr>
          <a:lstStyle/>
          <a:p>
            <a:r>
              <a:rPr kumimoji="1" lang="ja-JP" altLang="en-US" sz="1100">
                <a:latin typeface="+mn-ea"/>
              </a:rPr>
              <a:t>お風呂に入浴剤を入れることで部隊の隊員にバフをかけることが出来る。入れるとお湯の色が変わる。</a:t>
            </a:r>
            <a:endParaRPr kumimoji="1" lang="en-US" altLang="ja-JP" sz="1100">
              <a:latin typeface="+mn-ea"/>
            </a:endParaRPr>
          </a:p>
          <a:p>
            <a:r>
              <a:rPr kumimoji="1" lang="ja-JP" altLang="en-US" sz="1100">
                <a:latin typeface="+mn-ea"/>
              </a:rPr>
              <a:t>入浴剤はゴールドで購入するかクリスタルで購入する。</a:t>
            </a:r>
            <a:endParaRPr kumimoji="1" lang="en-US" altLang="ja-JP" sz="1100">
              <a:latin typeface="+mn-ea"/>
            </a:endParaRPr>
          </a:p>
          <a:p>
            <a:r>
              <a:rPr kumimoji="1" lang="ja-JP" altLang="en-US" sz="1100">
                <a:latin typeface="+mn-ea"/>
              </a:rPr>
              <a:t>バフ自体は部隊の枠に依存する。（バフがかかった部隊で隊員の変更を行ってもバフはかかる）</a:t>
            </a:r>
            <a:endParaRPr kumimoji="1" lang="en-US" altLang="ja-JP" sz="1100">
              <a:latin typeface="+mn-ea"/>
            </a:endParaRPr>
          </a:p>
          <a:p>
            <a:r>
              <a:rPr kumimoji="1" lang="ja-JP" altLang="en-US" sz="1100">
                <a:latin typeface="+mn-ea"/>
              </a:rPr>
              <a:t>入浴剤の効果と種類については以下の表を参照。</a:t>
            </a:r>
            <a:endParaRPr kumimoji="1" lang="en-US" altLang="ja-JP" sz="1100">
              <a:latin typeface="+mn-ea"/>
            </a:endParaRPr>
          </a:p>
        </p:txBody>
      </p:sp>
      <p:cxnSp>
        <p:nvCxnSpPr>
          <p:cNvPr id="6" name="直線コネクタ 5">
            <a:extLst>
              <a:ext uri="{FF2B5EF4-FFF2-40B4-BE49-F238E27FC236}">
                <a16:creationId xmlns:a16="http://schemas.microsoft.com/office/drawing/2014/main" id="{4FD57098-2E86-4A8A-AE67-81268B635047}"/>
              </a:ext>
            </a:extLst>
          </p:cNvPr>
          <p:cNvCxnSpPr>
            <a:cxnSpLocks/>
          </p:cNvCxnSpPr>
          <p:nvPr/>
        </p:nvCxnSpPr>
        <p:spPr>
          <a:xfrm>
            <a:off x="415419" y="1776920"/>
            <a:ext cx="1540573" cy="2937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853F8C40-E8B7-459C-A1FA-BC4A80D1D1FD}"/>
              </a:ext>
            </a:extLst>
          </p:cNvPr>
          <p:cNvSpPr/>
          <p:nvPr/>
        </p:nvSpPr>
        <p:spPr>
          <a:xfrm>
            <a:off x="280987" y="538799"/>
            <a:ext cx="8582025" cy="6001072"/>
          </a:xfrm>
          <a:prstGeom prst="rect">
            <a:avLst/>
          </a:prstGeom>
          <a:solidFill>
            <a:srgbClr val="000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a:t>入浴剤仕様に記載</a:t>
            </a:r>
          </a:p>
        </p:txBody>
      </p:sp>
    </p:spTree>
    <p:extLst>
      <p:ext uri="{BB962C8B-B14F-4D97-AF65-F5344CB8AC3E}">
        <p14:creationId xmlns:p14="http://schemas.microsoft.com/office/powerpoint/2010/main" val="1062309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877711" cy="307777"/>
          </a:xfrm>
          <a:prstGeom prst="rect">
            <a:avLst/>
          </a:prstGeom>
          <a:noFill/>
        </p:spPr>
        <p:txBody>
          <a:bodyPr wrap="none" rtlCol="0">
            <a:spAutoFit/>
          </a:bodyPr>
          <a:lstStyle/>
          <a:p>
            <a:r>
              <a:rPr kumimoji="1" lang="ja-JP" altLang="en-US" sz="1400" b="1">
                <a:latin typeface="+mn-ea"/>
              </a:rPr>
              <a:t>●入浴剤の色と命名規則について</a:t>
            </a:r>
            <a:endParaRPr kumimoji="1" lang="en-US" altLang="ja-JP" sz="1400" b="1">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4</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cxnSp>
        <p:nvCxnSpPr>
          <p:cNvPr id="6" name="直線コネクタ 5">
            <a:extLst>
              <a:ext uri="{FF2B5EF4-FFF2-40B4-BE49-F238E27FC236}">
                <a16:creationId xmlns:a16="http://schemas.microsoft.com/office/drawing/2014/main" id="{4FD57098-2E86-4A8A-AE67-81268B635047}"/>
              </a:ext>
            </a:extLst>
          </p:cNvPr>
          <p:cNvCxnSpPr>
            <a:cxnSpLocks/>
          </p:cNvCxnSpPr>
          <p:nvPr/>
        </p:nvCxnSpPr>
        <p:spPr>
          <a:xfrm>
            <a:off x="840677" y="1683436"/>
            <a:ext cx="1540573" cy="2937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A82D6C3A-C5A4-470A-88EB-EF748ED208B3}"/>
              </a:ext>
            </a:extLst>
          </p:cNvPr>
          <p:cNvSpPr txBox="1"/>
          <p:nvPr/>
        </p:nvSpPr>
        <p:spPr>
          <a:xfrm>
            <a:off x="591845" y="1000748"/>
            <a:ext cx="1313180" cy="261610"/>
          </a:xfrm>
          <a:prstGeom prst="rect">
            <a:avLst/>
          </a:prstGeom>
          <a:noFill/>
        </p:spPr>
        <p:txBody>
          <a:bodyPr wrap="none" rtlCol="0">
            <a:spAutoFit/>
          </a:bodyPr>
          <a:lstStyle/>
          <a:p>
            <a:r>
              <a:rPr kumimoji="1" lang="ja-JP" altLang="en-US" sz="1100" b="1">
                <a:latin typeface="+mn-ea"/>
              </a:rPr>
              <a:t>●色の規則ついて</a:t>
            </a:r>
            <a:endParaRPr kumimoji="1" lang="en-US" altLang="ja-JP" sz="1100" b="1">
              <a:latin typeface="+mn-ea"/>
            </a:endParaRPr>
          </a:p>
        </p:txBody>
      </p:sp>
      <p:sp>
        <p:nvSpPr>
          <p:cNvPr id="14" name="テキスト ボックス 13">
            <a:extLst>
              <a:ext uri="{FF2B5EF4-FFF2-40B4-BE49-F238E27FC236}">
                <a16:creationId xmlns:a16="http://schemas.microsoft.com/office/drawing/2014/main" id="{D84A8AAB-2E21-4890-965B-963AA4E2A640}"/>
              </a:ext>
            </a:extLst>
          </p:cNvPr>
          <p:cNvSpPr txBox="1"/>
          <p:nvPr/>
        </p:nvSpPr>
        <p:spPr>
          <a:xfrm>
            <a:off x="768271" y="1267653"/>
            <a:ext cx="184731" cy="261610"/>
          </a:xfrm>
          <a:prstGeom prst="rect">
            <a:avLst/>
          </a:prstGeom>
          <a:noFill/>
        </p:spPr>
        <p:txBody>
          <a:bodyPr wrap="none" rtlCol="0">
            <a:spAutoFit/>
          </a:bodyPr>
          <a:lstStyle/>
          <a:p>
            <a:endParaRPr kumimoji="1" lang="en-US" altLang="ja-JP" sz="1100">
              <a:latin typeface="+mn-ea"/>
            </a:endParaRPr>
          </a:p>
        </p:txBody>
      </p:sp>
      <p:sp>
        <p:nvSpPr>
          <p:cNvPr id="17" name="テキスト ボックス 16">
            <a:extLst>
              <a:ext uri="{FF2B5EF4-FFF2-40B4-BE49-F238E27FC236}">
                <a16:creationId xmlns:a16="http://schemas.microsoft.com/office/drawing/2014/main" id="{B7F9403A-B292-48F1-809A-A69ACB5F7785}"/>
              </a:ext>
            </a:extLst>
          </p:cNvPr>
          <p:cNvSpPr txBox="1"/>
          <p:nvPr/>
        </p:nvSpPr>
        <p:spPr>
          <a:xfrm>
            <a:off x="768271" y="1260189"/>
            <a:ext cx="5517857" cy="1615827"/>
          </a:xfrm>
          <a:prstGeom prst="rect">
            <a:avLst/>
          </a:prstGeom>
          <a:noFill/>
        </p:spPr>
        <p:txBody>
          <a:bodyPr wrap="none" rtlCol="0">
            <a:spAutoFit/>
          </a:bodyPr>
          <a:lstStyle/>
          <a:p>
            <a:r>
              <a:rPr kumimoji="1" lang="ja-JP" altLang="en-US" sz="1100">
                <a:latin typeface="+mn-ea"/>
              </a:rPr>
              <a:t>バフがかかるパラメータによって色を設定する。</a:t>
            </a:r>
            <a:endParaRPr kumimoji="1" lang="en-US" altLang="ja-JP" sz="1100">
              <a:latin typeface="+mn-ea"/>
            </a:endParaRPr>
          </a:p>
          <a:p>
            <a:r>
              <a:rPr kumimoji="1" lang="ja-JP" altLang="en-US" sz="1100">
                <a:latin typeface="+mn-ea"/>
              </a:rPr>
              <a:t>体力→緑、攻撃力→赤、防御力→青、機動力→黄</a:t>
            </a:r>
            <a:endParaRPr kumimoji="1" lang="en-US" altLang="ja-JP" sz="1100">
              <a:latin typeface="+mn-ea"/>
            </a:endParaRPr>
          </a:p>
          <a:p>
            <a:endParaRPr kumimoji="1" lang="en-US" altLang="ja-JP" sz="1100">
              <a:latin typeface="+mn-ea"/>
            </a:endParaRPr>
          </a:p>
          <a:p>
            <a:endParaRPr kumimoji="1" lang="en-US" altLang="ja-JP" sz="1100">
              <a:latin typeface="+mn-ea"/>
            </a:endParaRPr>
          </a:p>
          <a:p>
            <a:endParaRPr kumimoji="1" lang="en-US" altLang="ja-JP" sz="1100">
              <a:latin typeface="+mn-ea"/>
            </a:endParaRPr>
          </a:p>
          <a:p>
            <a:r>
              <a:rPr kumimoji="1" lang="ja-JP" altLang="en-US" sz="1100">
                <a:latin typeface="+mn-ea"/>
              </a:rPr>
              <a:t>複数のパラメータにバフがかかる場合、そのパラメータの色を層のように分ける。</a:t>
            </a:r>
            <a:endParaRPr kumimoji="1" lang="en-US" altLang="ja-JP" sz="1100">
              <a:latin typeface="+mn-ea"/>
            </a:endParaRPr>
          </a:p>
          <a:p>
            <a:r>
              <a:rPr kumimoji="1" lang="ja-JP" altLang="en-US" sz="1100">
                <a:latin typeface="+mn-ea"/>
              </a:rPr>
              <a:t>体力</a:t>
            </a:r>
            <a:r>
              <a:rPr kumimoji="1" lang="en-US" altLang="ja-JP" sz="1100">
                <a:latin typeface="+mn-ea"/>
              </a:rPr>
              <a:t>+</a:t>
            </a:r>
            <a:r>
              <a:rPr kumimoji="1" lang="ja-JP" altLang="en-US" sz="1100">
                <a:latin typeface="+mn-ea"/>
              </a:rPr>
              <a:t>攻撃力→緑と赤、防御力＋機動力→青と黄、全アップ→下から緑、赤、青、黄</a:t>
            </a:r>
            <a:endParaRPr kumimoji="1" lang="en-US" altLang="ja-JP" sz="1100">
              <a:latin typeface="+mn-ea"/>
            </a:endParaRPr>
          </a:p>
          <a:p>
            <a:endParaRPr kumimoji="1" lang="en-US" altLang="ja-JP" sz="1100">
              <a:latin typeface="+mn-ea"/>
            </a:endParaRPr>
          </a:p>
          <a:p>
            <a:endParaRPr kumimoji="1" lang="en-US" altLang="ja-JP" sz="1100">
              <a:latin typeface="+mn-ea"/>
            </a:endParaRPr>
          </a:p>
        </p:txBody>
      </p:sp>
      <p:grpSp>
        <p:nvGrpSpPr>
          <p:cNvPr id="19" name="グループ化 18">
            <a:extLst>
              <a:ext uri="{FF2B5EF4-FFF2-40B4-BE49-F238E27FC236}">
                <a16:creationId xmlns:a16="http://schemas.microsoft.com/office/drawing/2014/main" id="{9D1923FA-CC6D-4F13-8F86-1361DA8BB480}"/>
              </a:ext>
            </a:extLst>
          </p:cNvPr>
          <p:cNvGrpSpPr/>
          <p:nvPr/>
        </p:nvGrpSpPr>
        <p:grpSpPr>
          <a:xfrm>
            <a:off x="1221313" y="1671164"/>
            <a:ext cx="331874" cy="372565"/>
            <a:chOff x="0" y="0"/>
            <a:chExt cx="654476" cy="734720"/>
          </a:xfrm>
        </p:grpSpPr>
        <p:sp>
          <p:nvSpPr>
            <p:cNvPr id="20" name="四角形: 角を丸くする 19">
              <a:extLst>
                <a:ext uri="{FF2B5EF4-FFF2-40B4-BE49-F238E27FC236}">
                  <a16:creationId xmlns:a16="http://schemas.microsoft.com/office/drawing/2014/main" id="{A2E5AFC0-D325-4708-B2C6-EC67F9462C7D}"/>
                </a:ext>
              </a:extLst>
            </p:cNvPr>
            <p:cNvSpPr/>
            <p:nvPr/>
          </p:nvSpPr>
          <p:spPr>
            <a:xfrm>
              <a:off x="51705" y="174172"/>
              <a:ext cx="549308" cy="515707"/>
            </a:xfrm>
            <a:prstGeom prst="roundRect">
              <a:avLst>
                <a:gd name="adj" fmla="val 21386"/>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1" name="図 20" descr="「イラストビン」の画像検索結果">
              <a:extLst>
                <a:ext uri="{FF2B5EF4-FFF2-40B4-BE49-F238E27FC236}">
                  <a16:creationId xmlns:a16="http://schemas.microsoft.com/office/drawing/2014/main" id="{A5E9EDB5-6CD8-4F70-83A8-98D07010F549}"/>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foregroundMark x1="32333" y1="65667" x2="32333" y2="65667"/>
                          <a14:foregroundMark x1="31333" y1="48667" x2="31333" y2="48667"/>
                          <a14:foregroundMark x1="37000" y1="17667" x2="37000" y2="17667"/>
                          <a14:foregroundMark x1="24667" y1="19667" x2="60333" y2="22333"/>
                          <a14:foregroundMark x1="60333" y1="22333" x2="26333" y2="20000"/>
                          <a14:foregroundMark x1="54667" y1="19667" x2="68333" y2="21333"/>
                          <a14:foregroundMark x1="70000" y1="19333" x2="70667" y2="22333"/>
                          <a14:foregroundMark x1="72333" y1="19667" x2="73000" y2="22000"/>
                          <a14:foregroundMark x1="74000" y1="20000" x2="74333" y2="23000"/>
                          <a14:foregroundMark x1="74000" y1="19000" x2="75000" y2="22667"/>
                        </a14:backgroundRemoval>
                      </a14:imgEffect>
                    </a14:imgLayer>
                  </a14:imgProps>
                </a:ext>
                <a:ext uri="{28A0092B-C50C-407E-A947-70E740481C1C}">
                  <a14:useLocalDpi xmlns:a14="http://schemas.microsoft.com/office/drawing/2010/main" val="0"/>
                </a:ext>
              </a:extLst>
            </a:blip>
            <a:srcRect l="16663" t="11374" r="16112" b="12195"/>
            <a:stretch/>
          </p:blipFill>
          <p:spPr bwMode="auto">
            <a:xfrm>
              <a:off x="0" y="0"/>
              <a:ext cx="654476" cy="7347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グループ化 21">
            <a:extLst>
              <a:ext uri="{FF2B5EF4-FFF2-40B4-BE49-F238E27FC236}">
                <a16:creationId xmlns:a16="http://schemas.microsoft.com/office/drawing/2014/main" id="{F7EB1864-7F95-4589-9BB6-EC520F52F266}"/>
              </a:ext>
            </a:extLst>
          </p:cNvPr>
          <p:cNvGrpSpPr/>
          <p:nvPr/>
        </p:nvGrpSpPr>
        <p:grpSpPr>
          <a:xfrm>
            <a:off x="2018880" y="1671164"/>
            <a:ext cx="331874" cy="372565"/>
            <a:chOff x="7033" y="0"/>
            <a:chExt cx="654477" cy="734720"/>
          </a:xfrm>
        </p:grpSpPr>
        <p:sp>
          <p:nvSpPr>
            <p:cNvPr id="23" name="四角形: 角を丸くする 22">
              <a:extLst>
                <a:ext uri="{FF2B5EF4-FFF2-40B4-BE49-F238E27FC236}">
                  <a16:creationId xmlns:a16="http://schemas.microsoft.com/office/drawing/2014/main" id="{E0180E4D-D16F-4895-A586-8A0B2C36AB44}"/>
                </a:ext>
              </a:extLst>
            </p:cNvPr>
            <p:cNvSpPr/>
            <p:nvPr/>
          </p:nvSpPr>
          <p:spPr>
            <a:xfrm>
              <a:off x="51705" y="174172"/>
              <a:ext cx="549308" cy="515707"/>
            </a:xfrm>
            <a:prstGeom prst="roundRect">
              <a:avLst>
                <a:gd name="adj" fmla="val 21386"/>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4" name="図 23" descr="「イラストビン」の画像検索結果">
              <a:extLst>
                <a:ext uri="{FF2B5EF4-FFF2-40B4-BE49-F238E27FC236}">
                  <a16:creationId xmlns:a16="http://schemas.microsoft.com/office/drawing/2014/main" id="{CA0C4DF4-0501-49B5-80A8-390083395E01}"/>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foregroundMark x1="32333" y1="65667" x2="32333" y2="65667"/>
                          <a14:foregroundMark x1="31333" y1="48667" x2="31333" y2="48667"/>
                          <a14:foregroundMark x1="37000" y1="17667" x2="37000" y2="17667"/>
                          <a14:foregroundMark x1="24667" y1="19667" x2="60333" y2="22333"/>
                          <a14:foregroundMark x1="60333" y1="22333" x2="26333" y2="20000"/>
                          <a14:foregroundMark x1="54667" y1="19667" x2="68333" y2="21333"/>
                          <a14:foregroundMark x1="70000" y1="19333" x2="70667" y2="22333"/>
                          <a14:foregroundMark x1="72333" y1="19667" x2="73000" y2="22000"/>
                          <a14:foregroundMark x1="74000" y1="20000" x2="74333" y2="23000"/>
                          <a14:foregroundMark x1="74000" y1="19000" x2="75000" y2="22667"/>
                        </a14:backgroundRemoval>
                      </a14:imgEffect>
                    </a14:imgLayer>
                  </a14:imgProps>
                </a:ext>
                <a:ext uri="{28A0092B-C50C-407E-A947-70E740481C1C}">
                  <a14:useLocalDpi xmlns:a14="http://schemas.microsoft.com/office/drawing/2010/main" val="0"/>
                </a:ext>
              </a:extLst>
            </a:blip>
            <a:srcRect l="16663" t="11374" r="16112" b="12195"/>
            <a:stretch/>
          </p:blipFill>
          <p:spPr bwMode="auto">
            <a:xfrm>
              <a:off x="7033" y="0"/>
              <a:ext cx="654477" cy="7347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グループ化 24">
            <a:extLst>
              <a:ext uri="{FF2B5EF4-FFF2-40B4-BE49-F238E27FC236}">
                <a16:creationId xmlns:a16="http://schemas.microsoft.com/office/drawing/2014/main" id="{41CB0FE9-34E3-4399-8C0A-E6FEC193A783}"/>
              </a:ext>
            </a:extLst>
          </p:cNvPr>
          <p:cNvGrpSpPr/>
          <p:nvPr/>
        </p:nvGrpSpPr>
        <p:grpSpPr>
          <a:xfrm>
            <a:off x="2859692" y="1671164"/>
            <a:ext cx="331874" cy="372565"/>
            <a:chOff x="12524" y="0"/>
            <a:chExt cx="654477" cy="734720"/>
          </a:xfrm>
        </p:grpSpPr>
        <p:sp>
          <p:nvSpPr>
            <p:cNvPr id="26" name="四角形: 角を丸くする 25">
              <a:extLst>
                <a:ext uri="{FF2B5EF4-FFF2-40B4-BE49-F238E27FC236}">
                  <a16:creationId xmlns:a16="http://schemas.microsoft.com/office/drawing/2014/main" id="{E27C3852-0ABB-4194-9E43-CE961C05C21A}"/>
                </a:ext>
              </a:extLst>
            </p:cNvPr>
            <p:cNvSpPr/>
            <p:nvPr/>
          </p:nvSpPr>
          <p:spPr>
            <a:xfrm>
              <a:off x="51705" y="174172"/>
              <a:ext cx="549308" cy="515707"/>
            </a:xfrm>
            <a:prstGeom prst="roundRect">
              <a:avLst>
                <a:gd name="adj" fmla="val 21386"/>
              </a:avLst>
            </a:prstGeom>
            <a:solidFill>
              <a:srgbClr val="74C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7" name="図 26" descr="「イラストビン」の画像検索結果">
              <a:extLst>
                <a:ext uri="{FF2B5EF4-FFF2-40B4-BE49-F238E27FC236}">
                  <a16:creationId xmlns:a16="http://schemas.microsoft.com/office/drawing/2014/main" id="{FEFAF6A9-7B4E-4DF2-B551-371989305A05}"/>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foregroundMark x1="32333" y1="65667" x2="32333" y2="65667"/>
                          <a14:foregroundMark x1="31333" y1="48667" x2="31333" y2="48667"/>
                          <a14:foregroundMark x1="37000" y1="17667" x2="37000" y2="17667"/>
                          <a14:foregroundMark x1="24667" y1="19667" x2="60333" y2="22333"/>
                          <a14:foregroundMark x1="60333" y1="22333" x2="26333" y2="20000"/>
                          <a14:foregroundMark x1="54667" y1="19667" x2="68333" y2="21333"/>
                          <a14:foregroundMark x1="70000" y1="19333" x2="70667" y2="22333"/>
                          <a14:foregroundMark x1="72333" y1="19667" x2="73000" y2="22000"/>
                          <a14:foregroundMark x1="74000" y1="20000" x2="74333" y2="23000"/>
                          <a14:foregroundMark x1="74000" y1="19000" x2="75000" y2="22667"/>
                        </a14:backgroundRemoval>
                      </a14:imgEffect>
                    </a14:imgLayer>
                  </a14:imgProps>
                </a:ext>
                <a:ext uri="{28A0092B-C50C-407E-A947-70E740481C1C}">
                  <a14:useLocalDpi xmlns:a14="http://schemas.microsoft.com/office/drawing/2010/main" val="0"/>
                </a:ext>
              </a:extLst>
            </a:blip>
            <a:srcRect l="16663" t="11374" r="16112" b="12195"/>
            <a:stretch/>
          </p:blipFill>
          <p:spPr bwMode="auto">
            <a:xfrm>
              <a:off x="12524" y="0"/>
              <a:ext cx="654477" cy="7347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グループ化 27">
            <a:extLst>
              <a:ext uri="{FF2B5EF4-FFF2-40B4-BE49-F238E27FC236}">
                <a16:creationId xmlns:a16="http://schemas.microsoft.com/office/drawing/2014/main" id="{268C4667-BE00-428C-B820-442E71BA9D20}"/>
              </a:ext>
            </a:extLst>
          </p:cNvPr>
          <p:cNvGrpSpPr/>
          <p:nvPr/>
        </p:nvGrpSpPr>
        <p:grpSpPr>
          <a:xfrm>
            <a:off x="3816529" y="1661639"/>
            <a:ext cx="331874" cy="372565"/>
            <a:chOff x="18787" y="0"/>
            <a:chExt cx="654477" cy="734720"/>
          </a:xfrm>
        </p:grpSpPr>
        <p:sp>
          <p:nvSpPr>
            <p:cNvPr id="29" name="四角形: 角を丸くする 28">
              <a:extLst>
                <a:ext uri="{FF2B5EF4-FFF2-40B4-BE49-F238E27FC236}">
                  <a16:creationId xmlns:a16="http://schemas.microsoft.com/office/drawing/2014/main" id="{BAE2A205-3AEC-4090-9E8F-2103751874A6}"/>
                </a:ext>
              </a:extLst>
            </p:cNvPr>
            <p:cNvSpPr/>
            <p:nvPr/>
          </p:nvSpPr>
          <p:spPr>
            <a:xfrm>
              <a:off x="51705" y="174172"/>
              <a:ext cx="549309" cy="515707"/>
            </a:xfrm>
            <a:prstGeom prst="roundRect">
              <a:avLst>
                <a:gd name="adj" fmla="val 21386"/>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30" name="図 29" descr="「イラストビン」の画像検索結果">
              <a:extLst>
                <a:ext uri="{FF2B5EF4-FFF2-40B4-BE49-F238E27FC236}">
                  <a16:creationId xmlns:a16="http://schemas.microsoft.com/office/drawing/2014/main" id="{397F6EA4-E18B-4082-B036-56194C643CE8}"/>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foregroundMark x1="32333" y1="65667" x2="32333" y2="65667"/>
                          <a14:foregroundMark x1="31333" y1="48667" x2="31333" y2="48667"/>
                          <a14:foregroundMark x1="37000" y1="17667" x2="37000" y2="17667"/>
                          <a14:foregroundMark x1="24667" y1="19667" x2="60333" y2="22333"/>
                          <a14:foregroundMark x1="60333" y1="22333" x2="26333" y2="20000"/>
                          <a14:foregroundMark x1="54667" y1="19667" x2="68333" y2="21333"/>
                          <a14:foregroundMark x1="70000" y1="19333" x2="70667" y2="22333"/>
                          <a14:foregroundMark x1="72333" y1="19667" x2="73000" y2="22000"/>
                          <a14:foregroundMark x1="74000" y1="20000" x2="74333" y2="23000"/>
                          <a14:foregroundMark x1="74000" y1="19000" x2="75000" y2="22667"/>
                        </a14:backgroundRemoval>
                      </a14:imgEffect>
                    </a14:imgLayer>
                  </a14:imgProps>
                </a:ext>
                <a:ext uri="{28A0092B-C50C-407E-A947-70E740481C1C}">
                  <a14:useLocalDpi xmlns:a14="http://schemas.microsoft.com/office/drawing/2010/main" val="0"/>
                </a:ext>
              </a:extLst>
            </a:blip>
            <a:srcRect l="16663" t="11374" r="16112" b="12195"/>
            <a:stretch/>
          </p:blipFill>
          <p:spPr bwMode="auto">
            <a:xfrm>
              <a:off x="18787" y="0"/>
              <a:ext cx="654477" cy="7347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グループ化 30">
            <a:extLst>
              <a:ext uri="{FF2B5EF4-FFF2-40B4-BE49-F238E27FC236}">
                <a16:creationId xmlns:a16="http://schemas.microsoft.com/office/drawing/2014/main" id="{066F119D-5140-4702-832A-2854CAA0F3F2}"/>
              </a:ext>
            </a:extLst>
          </p:cNvPr>
          <p:cNvGrpSpPr/>
          <p:nvPr/>
        </p:nvGrpSpPr>
        <p:grpSpPr>
          <a:xfrm>
            <a:off x="4730869" y="2452274"/>
            <a:ext cx="337471" cy="376073"/>
            <a:chOff x="-20660" y="0"/>
            <a:chExt cx="653324" cy="729144"/>
          </a:xfrm>
        </p:grpSpPr>
        <p:grpSp>
          <p:nvGrpSpPr>
            <p:cNvPr id="32" name="グループ化 31">
              <a:extLst>
                <a:ext uri="{FF2B5EF4-FFF2-40B4-BE49-F238E27FC236}">
                  <a16:creationId xmlns:a16="http://schemas.microsoft.com/office/drawing/2014/main" id="{FDCECF5A-0B3B-4D3D-A3ED-133F3EF82D96}"/>
                </a:ext>
              </a:extLst>
            </p:cNvPr>
            <p:cNvGrpSpPr/>
            <p:nvPr/>
          </p:nvGrpSpPr>
          <p:grpSpPr>
            <a:xfrm>
              <a:off x="32073" y="172527"/>
              <a:ext cx="552556" cy="529520"/>
              <a:chOff x="32073" y="172527"/>
              <a:chExt cx="549835" cy="526799"/>
            </a:xfrm>
          </p:grpSpPr>
          <p:sp>
            <p:nvSpPr>
              <p:cNvPr id="34" name="四角形: 角を丸くする 33">
                <a:extLst>
                  <a:ext uri="{FF2B5EF4-FFF2-40B4-BE49-F238E27FC236}">
                    <a16:creationId xmlns:a16="http://schemas.microsoft.com/office/drawing/2014/main" id="{9D672F25-60A0-4D8A-B3FB-C62419435357}"/>
                  </a:ext>
                </a:extLst>
              </p:cNvPr>
              <p:cNvSpPr/>
              <p:nvPr/>
            </p:nvSpPr>
            <p:spPr>
              <a:xfrm>
                <a:off x="35096" y="187440"/>
                <a:ext cx="546812" cy="511886"/>
              </a:xfrm>
              <a:prstGeom prst="roundRect">
                <a:avLst>
                  <a:gd name="adj" fmla="val 21386"/>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四角形: 角を丸くする 34">
                <a:extLst>
                  <a:ext uri="{FF2B5EF4-FFF2-40B4-BE49-F238E27FC236}">
                    <a16:creationId xmlns:a16="http://schemas.microsoft.com/office/drawing/2014/main" id="{8D7FC8A8-76ED-43B6-8F60-F92C69F0790A}"/>
                  </a:ext>
                </a:extLst>
              </p:cNvPr>
              <p:cNvSpPr/>
              <p:nvPr/>
            </p:nvSpPr>
            <p:spPr>
              <a:xfrm>
                <a:off x="32073" y="285636"/>
                <a:ext cx="546812" cy="299389"/>
              </a:xfrm>
              <a:prstGeom prst="roundRect">
                <a:avLst>
                  <a:gd name="adj" fmla="val 0"/>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6" name="四角形: 角を丸くする 35">
                <a:extLst>
                  <a:ext uri="{FF2B5EF4-FFF2-40B4-BE49-F238E27FC236}">
                    <a16:creationId xmlns:a16="http://schemas.microsoft.com/office/drawing/2014/main" id="{F3ABC62A-5857-4482-B8FE-87DA894DFA85}"/>
                  </a:ext>
                </a:extLst>
              </p:cNvPr>
              <p:cNvSpPr/>
              <p:nvPr/>
            </p:nvSpPr>
            <p:spPr>
              <a:xfrm>
                <a:off x="33081" y="261824"/>
                <a:ext cx="543148" cy="204688"/>
              </a:xfrm>
              <a:prstGeom prst="roundRect">
                <a:avLst>
                  <a:gd name="adj" fmla="val 0"/>
                </a:avLst>
              </a:prstGeom>
              <a:solidFill>
                <a:srgbClr val="74C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7" name="四角形: 角を丸くする 36">
                <a:extLst>
                  <a:ext uri="{FF2B5EF4-FFF2-40B4-BE49-F238E27FC236}">
                    <a16:creationId xmlns:a16="http://schemas.microsoft.com/office/drawing/2014/main" id="{1299E349-BAF4-41CF-AD1A-8D14A99AC147}"/>
                  </a:ext>
                </a:extLst>
              </p:cNvPr>
              <p:cNvSpPr/>
              <p:nvPr/>
            </p:nvSpPr>
            <p:spPr>
              <a:xfrm>
                <a:off x="37143" y="172527"/>
                <a:ext cx="535782" cy="142876"/>
              </a:xfrm>
              <a:prstGeom prst="roundRect">
                <a:avLst>
                  <a:gd name="adj" fmla="val 2749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pic>
          <p:nvPicPr>
            <p:cNvPr id="33" name="図 32" descr="「イラストビン」の画像検索結果">
              <a:extLst>
                <a:ext uri="{FF2B5EF4-FFF2-40B4-BE49-F238E27FC236}">
                  <a16:creationId xmlns:a16="http://schemas.microsoft.com/office/drawing/2014/main" id="{F9108EE2-9989-4117-AEDB-1DB8AA7C408C}"/>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foregroundMark x1="32333" y1="65667" x2="32333" y2="65667"/>
                          <a14:foregroundMark x1="31333" y1="48667" x2="31333" y2="48667"/>
                          <a14:foregroundMark x1="37000" y1="17667" x2="37000" y2="17667"/>
                          <a14:foregroundMark x1="24667" y1="19667" x2="60333" y2="22333"/>
                          <a14:foregroundMark x1="60333" y1="22333" x2="26333" y2="20000"/>
                          <a14:foregroundMark x1="54667" y1="19667" x2="68333" y2="21333"/>
                          <a14:foregroundMark x1="70000" y1="19333" x2="70667" y2="22333"/>
                          <a14:foregroundMark x1="72333" y1="19667" x2="73000" y2="22000"/>
                          <a14:foregroundMark x1="74000" y1="20000" x2="74333" y2="23000"/>
                          <a14:foregroundMark x1="74000" y1="19000" x2="75000" y2="22667"/>
                        </a14:backgroundRemoval>
                      </a14:imgEffect>
                    </a14:imgLayer>
                  </a14:imgProps>
                </a:ext>
                <a:ext uri="{28A0092B-C50C-407E-A947-70E740481C1C}">
                  <a14:useLocalDpi xmlns:a14="http://schemas.microsoft.com/office/drawing/2010/main" val="0"/>
                </a:ext>
              </a:extLst>
            </a:blip>
            <a:srcRect l="16663" t="11374" r="16112" b="12195"/>
            <a:stretch/>
          </p:blipFill>
          <p:spPr bwMode="auto">
            <a:xfrm>
              <a:off x="-20660" y="0"/>
              <a:ext cx="653324" cy="7291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グループ化 44">
            <a:extLst>
              <a:ext uri="{FF2B5EF4-FFF2-40B4-BE49-F238E27FC236}">
                <a16:creationId xmlns:a16="http://schemas.microsoft.com/office/drawing/2014/main" id="{FF988F35-FF27-4DC0-AC57-E52F7E3318A4}"/>
              </a:ext>
            </a:extLst>
          </p:cNvPr>
          <p:cNvGrpSpPr/>
          <p:nvPr/>
        </p:nvGrpSpPr>
        <p:grpSpPr>
          <a:xfrm>
            <a:off x="1871945" y="2452274"/>
            <a:ext cx="337471" cy="376070"/>
            <a:chOff x="-16794" y="9430"/>
            <a:chExt cx="653324" cy="729144"/>
          </a:xfrm>
        </p:grpSpPr>
        <p:grpSp>
          <p:nvGrpSpPr>
            <p:cNvPr id="46" name="グループ化 45">
              <a:extLst>
                <a:ext uri="{FF2B5EF4-FFF2-40B4-BE49-F238E27FC236}">
                  <a16:creationId xmlns:a16="http://schemas.microsoft.com/office/drawing/2014/main" id="{2C4FAE98-6638-404F-8CCF-3A1C3DAD6A16}"/>
                </a:ext>
              </a:extLst>
            </p:cNvPr>
            <p:cNvGrpSpPr/>
            <p:nvPr/>
          </p:nvGrpSpPr>
          <p:grpSpPr>
            <a:xfrm>
              <a:off x="35111" y="168255"/>
              <a:ext cx="550791" cy="533792"/>
              <a:chOff x="35096" y="168277"/>
              <a:chExt cx="548079" cy="531049"/>
            </a:xfrm>
          </p:grpSpPr>
          <p:sp>
            <p:nvSpPr>
              <p:cNvPr id="48" name="四角形: 角を丸くする 47">
                <a:extLst>
                  <a:ext uri="{FF2B5EF4-FFF2-40B4-BE49-F238E27FC236}">
                    <a16:creationId xmlns:a16="http://schemas.microsoft.com/office/drawing/2014/main" id="{FB1C89F9-5DBA-4CA9-9445-E2C81059086D}"/>
                  </a:ext>
                </a:extLst>
              </p:cNvPr>
              <p:cNvSpPr/>
              <p:nvPr/>
            </p:nvSpPr>
            <p:spPr>
              <a:xfrm>
                <a:off x="35096" y="187440"/>
                <a:ext cx="546812" cy="511886"/>
              </a:xfrm>
              <a:prstGeom prst="roundRect">
                <a:avLst>
                  <a:gd name="adj" fmla="val 21386"/>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50" name="四角形: 角を丸くする 49">
                <a:extLst>
                  <a:ext uri="{FF2B5EF4-FFF2-40B4-BE49-F238E27FC236}">
                    <a16:creationId xmlns:a16="http://schemas.microsoft.com/office/drawing/2014/main" id="{A7D6662F-EDAB-47CA-9FED-21FEF2DDE3F6}"/>
                  </a:ext>
                </a:extLst>
              </p:cNvPr>
              <p:cNvSpPr/>
              <p:nvPr/>
            </p:nvSpPr>
            <p:spPr>
              <a:xfrm>
                <a:off x="40026" y="168277"/>
                <a:ext cx="543149" cy="303237"/>
              </a:xfrm>
              <a:prstGeom prst="roundRect">
                <a:avLst>
                  <a:gd name="adj" fmla="val 296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pic>
          <p:nvPicPr>
            <p:cNvPr id="47" name="図 46" descr="「イラストビン」の画像検索結果">
              <a:extLst>
                <a:ext uri="{FF2B5EF4-FFF2-40B4-BE49-F238E27FC236}">
                  <a16:creationId xmlns:a16="http://schemas.microsoft.com/office/drawing/2014/main" id="{F20167E5-3EDD-4FF6-868D-3BAD4CDB3B4F}"/>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foregroundMark x1="32333" y1="65667" x2="32333" y2="65667"/>
                          <a14:foregroundMark x1="31333" y1="48667" x2="31333" y2="48667"/>
                          <a14:foregroundMark x1="37000" y1="17667" x2="37000" y2="17667"/>
                          <a14:foregroundMark x1="24667" y1="19667" x2="60333" y2="22333"/>
                          <a14:foregroundMark x1="60333" y1="22333" x2="26333" y2="20000"/>
                          <a14:foregroundMark x1="54667" y1="19667" x2="68333" y2="21333"/>
                          <a14:foregroundMark x1="70000" y1="19333" x2="70667" y2="22333"/>
                          <a14:foregroundMark x1="72333" y1="19667" x2="73000" y2="22000"/>
                          <a14:foregroundMark x1="74000" y1="20000" x2="74333" y2="23000"/>
                          <a14:foregroundMark x1="74000" y1="19000" x2="75000" y2="22667"/>
                        </a14:backgroundRemoval>
                      </a14:imgEffect>
                    </a14:imgLayer>
                  </a14:imgProps>
                </a:ext>
                <a:ext uri="{28A0092B-C50C-407E-A947-70E740481C1C}">
                  <a14:useLocalDpi xmlns:a14="http://schemas.microsoft.com/office/drawing/2010/main" val="0"/>
                </a:ext>
              </a:extLst>
            </a:blip>
            <a:srcRect l="16663" t="11374" r="16112" b="12195"/>
            <a:stretch/>
          </p:blipFill>
          <p:spPr bwMode="auto">
            <a:xfrm>
              <a:off x="-16794" y="9430"/>
              <a:ext cx="653324" cy="7291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 name="グループ化 51">
            <a:extLst>
              <a:ext uri="{FF2B5EF4-FFF2-40B4-BE49-F238E27FC236}">
                <a16:creationId xmlns:a16="http://schemas.microsoft.com/office/drawing/2014/main" id="{4CDB9490-3E6C-4C95-B805-68F86EC0453A}"/>
              </a:ext>
            </a:extLst>
          </p:cNvPr>
          <p:cNvGrpSpPr/>
          <p:nvPr/>
        </p:nvGrpSpPr>
        <p:grpSpPr>
          <a:xfrm>
            <a:off x="3543460" y="2452274"/>
            <a:ext cx="337471" cy="376070"/>
            <a:chOff x="-9716" y="9430"/>
            <a:chExt cx="653324" cy="729144"/>
          </a:xfrm>
        </p:grpSpPr>
        <p:grpSp>
          <p:nvGrpSpPr>
            <p:cNvPr id="53" name="グループ化 52">
              <a:extLst>
                <a:ext uri="{FF2B5EF4-FFF2-40B4-BE49-F238E27FC236}">
                  <a16:creationId xmlns:a16="http://schemas.microsoft.com/office/drawing/2014/main" id="{6F332DD2-BC38-4CE1-9F46-EC24ECA3051D}"/>
                </a:ext>
              </a:extLst>
            </p:cNvPr>
            <p:cNvGrpSpPr/>
            <p:nvPr/>
          </p:nvGrpSpPr>
          <p:grpSpPr>
            <a:xfrm>
              <a:off x="35111" y="168255"/>
              <a:ext cx="550792" cy="533792"/>
              <a:chOff x="35096" y="168277"/>
              <a:chExt cx="548080" cy="531049"/>
            </a:xfrm>
          </p:grpSpPr>
          <p:sp>
            <p:nvSpPr>
              <p:cNvPr id="55" name="四角形: 角を丸くする 54">
                <a:extLst>
                  <a:ext uri="{FF2B5EF4-FFF2-40B4-BE49-F238E27FC236}">
                    <a16:creationId xmlns:a16="http://schemas.microsoft.com/office/drawing/2014/main" id="{DBF8C341-9F89-4F80-B50F-799F3953728B}"/>
                  </a:ext>
                </a:extLst>
              </p:cNvPr>
              <p:cNvSpPr/>
              <p:nvPr/>
            </p:nvSpPr>
            <p:spPr>
              <a:xfrm>
                <a:off x="35096" y="187440"/>
                <a:ext cx="546812" cy="511886"/>
              </a:xfrm>
              <a:prstGeom prst="roundRect">
                <a:avLst>
                  <a:gd name="adj" fmla="val 21386"/>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56" name="四角形: 角を丸くする 55">
                <a:extLst>
                  <a:ext uri="{FF2B5EF4-FFF2-40B4-BE49-F238E27FC236}">
                    <a16:creationId xmlns:a16="http://schemas.microsoft.com/office/drawing/2014/main" id="{9CD2D23C-C42D-4FCF-8F83-5E2982F3ECE7}"/>
                  </a:ext>
                </a:extLst>
              </p:cNvPr>
              <p:cNvSpPr/>
              <p:nvPr/>
            </p:nvSpPr>
            <p:spPr>
              <a:xfrm>
                <a:off x="40026" y="168277"/>
                <a:ext cx="543150" cy="303237"/>
              </a:xfrm>
              <a:prstGeom prst="roundRect">
                <a:avLst>
                  <a:gd name="adj" fmla="val 2962"/>
                </a:avLst>
              </a:prstGeom>
              <a:solidFill>
                <a:srgbClr val="74C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pic>
          <p:nvPicPr>
            <p:cNvPr id="54" name="図 53" descr="「イラストビン」の画像検索結果">
              <a:extLst>
                <a:ext uri="{FF2B5EF4-FFF2-40B4-BE49-F238E27FC236}">
                  <a16:creationId xmlns:a16="http://schemas.microsoft.com/office/drawing/2014/main" id="{7EE41749-77B5-4F2B-9D02-07F06D61B0B7}"/>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foregroundMark x1="32333" y1="65667" x2="32333" y2="65667"/>
                          <a14:foregroundMark x1="31333" y1="48667" x2="31333" y2="48667"/>
                          <a14:foregroundMark x1="37000" y1="17667" x2="37000" y2="17667"/>
                          <a14:foregroundMark x1="24667" y1="19667" x2="60333" y2="22333"/>
                          <a14:foregroundMark x1="60333" y1="22333" x2="26333" y2="20000"/>
                          <a14:foregroundMark x1="54667" y1="19667" x2="68333" y2="21333"/>
                          <a14:foregroundMark x1="70000" y1="19333" x2="70667" y2="22333"/>
                          <a14:foregroundMark x1="72333" y1="19667" x2="73000" y2="22000"/>
                          <a14:foregroundMark x1="74000" y1="20000" x2="74333" y2="23000"/>
                          <a14:foregroundMark x1="74000" y1="19000" x2="75000" y2="22667"/>
                        </a14:backgroundRemoval>
                      </a14:imgEffect>
                    </a14:imgLayer>
                  </a14:imgProps>
                </a:ext>
                <a:ext uri="{28A0092B-C50C-407E-A947-70E740481C1C}">
                  <a14:useLocalDpi xmlns:a14="http://schemas.microsoft.com/office/drawing/2010/main" val="0"/>
                </a:ext>
              </a:extLst>
            </a:blip>
            <a:srcRect l="16663" t="11374" r="16112" b="12195"/>
            <a:stretch/>
          </p:blipFill>
          <p:spPr bwMode="auto">
            <a:xfrm>
              <a:off x="-9716" y="9430"/>
              <a:ext cx="653324" cy="729144"/>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正方形/長方形 38">
            <a:extLst>
              <a:ext uri="{FF2B5EF4-FFF2-40B4-BE49-F238E27FC236}">
                <a16:creationId xmlns:a16="http://schemas.microsoft.com/office/drawing/2014/main" id="{725F3A60-2931-447C-B084-46234058ACEF}"/>
              </a:ext>
            </a:extLst>
          </p:cNvPr>
          <p:cNvSpPr/>
          <p:nvPr/>
        </p:nvSpPr>
        <p:spPr>
          <a:xfrm>
            <a:off x="266700" y="500180"/>
            <a:ext cx="8582025" cy="2780113"/>
          </a:xfrm>
          <a:prstGeom prst="rect">
            <a:avLst/>
          </a:prstGeom>
          <a:solidFill>
            <a:srgbClr val="000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a:t>入浴剤仕様に記載</a:t>
            </a:r>
          </a:p>
        </p:txBody>
      </p:sp>
    </p:spTree>
    <p:extLst>
      <p:ext uri="{BB962C8B-B14F-4D97-AF65-F5344CB8AC3E}">
        <p14:creationId xmlns:p14="http://schemas.microsoft.com/office/powerpoint/2010/main" val="3869589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図 63">
            <a:extLst>
              <a:ext uri="{FF2B5EF4-FFF2-40B4-BE49-F238E27FC236}">
                <a16:creationId xmlns:a16="http://schemas.microsoft.com/office/drawing/2014/main" id="{E3766B6E-A535-4C56-AA14-836997D53A54}"/>
              </a:ext>
            </a:extLst>
          </p:cNvPr>
          <p:cNvPicPr>
            <a:picLocks noChangeAspect="1"/>
          </p:cNvPicPr>
          <p:nvPr/>
        </p:nvPicPr>
        <p:blipFill>
          <a:blip r:embed="rId2"/>
          <a:stretch>
            <a:fillRect/>
          </a:stretch>
        </p:blipFill>
        <p:spPr>
          <a:xfrm>
            <a:off x="8198511" y="1449220"/>
            <a:ext cx="703839" cy="1263248"/>
          </a:xfrm>
          <a:prstGeom prst="rect">
            <a:avLst/>
          </a:prstGeom>
        </p:spPr>
      </p:pic>
      <p:pic>
        <p:nvPicPr>
          <p:cNvPr id="62" name="図 61">
            <a:extLst>
              <a:ext uri="{FF2B5EF4-FFF2-40B4-BE49-F238E27FC236}">
                <a16:creationId xmlns:a16="http://schemas.microsoft.com/office/drawing/2014/main" id="{8658E56B-5045-4687-979E-38B68439BE95}"/>
              </a:ext>
            </a:extLst>
          </p:cNvPr>
          <p:cNvPicPr>
            <a:picLocks noChangeAspect="1"/>
          </p:cNvPicPr>
          <p:nvPr/>
        </p:nvPicPr>
        <p:blipFill>
          <a:blip r:embed="rId3"/>
          <a:stretch>
            <a:fillRect/>
          </a:stretch>
        </p:blipFill>
        <p:spPr>
          <a:xfrm>
            <a:off x="5937061" y="1465073"/>
            <a:ext cx="719164" cy="1277597"/>
          </a:xfrm>
          <a:prstGeom prst="rect">
            <a:avLst/>
          </a:prstGeom>
        </p:spPr>
      </p:pic>
      <p:pic>
        <p:nvPicPr>
          <p:cNvPr id="61" name="図 60">
            <a:extLst>
              <a:ext uri="{FF2B5EF4-FFF2-40B4-BE49-F238E27FC236}">
                <a16:creationId xmlns:a16="http://schemas.microsoft.com/office/drawing/2014/main" id="{72823D1F-B9A2-4B5E-9E62-5043FF83A470}"/>
              </a:ext>
            </a:extLst>
          </p:cNvPr>
          <p:cNvPicPr>
            <a:picLocks noChangeAspect="1"/>
          </p:cNvPicPr>
          <p:nvPr/>
        </p:nvPicPr>
        <p:blipFill rotWithShape="1">
          <a:blip r:embed="rId4"/>
          <a:srcRect t="-1" b="449"/>
          <a:stretch/>
        </p:blipFill>
        <p:spPr>
          <a:xfrm>
            <a:off x="4933553" y="1477041"/>
            <a:ext cx="700137" cy="1255000"/>
          </a:xfrm>
          <a:prstGeom prst="rect">
            <a:avLst/>
          </a:prstGeom>
        </p:spPr>
      </p:pic>
      <p:pic>
        <p:nvPicPr>
          <p:cNvPr id="60" name="図 59">
            <a:extLst>
              <a:ext uri="{FF2B5EF4-FFF2-40B4-BE49-F238E27FC236}">
                <a16:creationId xmlns:a16="http://schemas.microsoft.com/office/drawing/2014/main" id="{9752850B-551F-4E93-BEED-30B601486399}"/>
              </a:ext>
            </a:extLst>
          </p:cNvPr>
          <p:cNvPicPr>
            <a:picLocks noChangeAspect="1"/>
          </p:cNvPicPr>
          <p:nvPr/>
        </p:nvPicPr>
        <p:blipFill rotWithShape="1">
          <a:blip r:embed="rId5"/>
          <a:srcRect t="229"/>
          <a:stretch/>
        </p:blipFill>
        <p:spPr>
          <a:xfrm>
            <a:off x="3874227" y="1441241"/>
            <a:ext cx="735751" cy="1300345"/>
          </a:xfrm>
          <a:prstGeom prst="rect">
            <a:avLst/>
          </a:prstGeom>
        </p:spPr>
      </p:pic>
      <p:pic>
        <p:nvPicPr>
          <p:cNvPr id="59" name="図 58">
            <a:extLst>
              <a:ext uri="{FF2B5EF4-FFF2-40B4-BE49-F238E27FC236}">
                <a16:creationId xmlns:a16="http://schemas.microsoft.com/office/drawing/2014/main" id="{1C2F0E35-2F3C-4580-A0CC-41366DDF40C0}"/>
              </a:ext>
            </a:extLst>
          </p:cNvPr>
          <p:cNvPicPr>
            <a:picLocks noChangeAspect="1"/>
          </p:cNvPicPr>
          <p:nvPr/>
        </p:nvPicPr>
        <p:blipFill>
          <a:blip r:embed="rId6"/>
          <a:stretch>
            <a:fillRect/>
          </a:stretch>
        </p:blipFill>
        <p:spPr>
          <a:xfrm>
            <a:off x="1280519" y="3211860"/>
            <a:ext cx="715985" cy="1270822"/>
          </a:xfrm>
          <a:prstGeom prst="rect">
            <a:avLst/>
          </a:prstGeom>
        </p:spPr>
      </p:pic>
      <p:pic>
        <p:nvPicPr>
          <p:cNvPr id="57" name="図 56">
            <a:extLst>
              <a:ext uri="{FF2B5EF4-FFF2-40B4-BE49-F238E27FC236}">
                <a16:creationId xmlns:a16="http://schemas.microsoft.com/office/drawing/2014/main" id="{84BB6260-D750-4948-A255-5A36FDE680A8}"/>
              </a:ext>
            </a:extLst>
          </p:cNvPr>
          <p:cNvPicPr>
            <a:picLocks noChangeAspect="1"/>
          </p:cNvPicPr>
          <p:nvPr/>
        </p:nvPicPr>
        <p:blipFill rotWithShape="1">
          <a:blip r:embed="rId7"/>
          <a:srcRect t="509" r="717"/>
          <a:stretch/>
        </p:blipFill>
        <p:spPr>
          <a:xfrm>
            <a:off x="2502570" y="3211860"/>
            <a:ext cx="715985" cy="1269860"/>
          </a:xfrm>
          <a:prstGeom prst="rect">
            <a:avLst/>
          </a:prstGeom>
        </p:spPr>
      </p:pic>
      <p:pic>
        <p:nvPicPr>
          <p:cNvPr id="56" name="図 55">
            <a:extLst>
              <a:ext uri="{FF2B5EF4-FFF2-40B4-BE49-F238E27FC236}">
                <a16:creationId xmlns:a16="http://schemas.microsoft.com/office/drawing/2014/main" id="{20CF7CB3-24B3-4B4A-9D75-D289E5ED0651}"/>
              </a:ext>
            </a:extLst>
          </p:cNvPr>
          <p:cNvPicPr>
            <a:picLocks noChangeAspect="1"/>
          </p:cNvPicPr>
          <p:nvPr/>
        </p:nvPicPr>
        <p:blipFill>
          <a:blip r:embed="rId8"/>
          <a:stretch>
            <a:fillRect/>
          </a:stretch>
        </p:blipFill>
        <p:spPr>
          <a:xfrm>
            <a:off x="2515231" y="1450731"/>
            <a:ext cx="704790" cy="1261736"/>
          </a:xfrm>
          <a:prstGeom prst="rect">
            <a:avLst/>
          </a:prstGeom>
        </p:spPr>
      </p:pic>
      <p:pic>
        <p:nvPicPr>
          <p:cNvPr id="55" name="図 6">
            <a:extLst>
              <a:ext uri="{FF2B5EF4-FFF2-40B4-BE49-F238E27FC236}">
                <a16:creationId xmlns:a16="http://schemas.microsoft.com/office/drawing/2014/main" id="{B6522C4E-F54A-4C13-846C-FF6459598681}"/>
              </a:ext>
            </a:extLst>
          </p:cNvPr>
          <p:cNvPicPr>
            <a:picLocks noChangeAspect="1"/>
          </p:cNvPicPr>
          <p:nvPr/>
        </p:nvPicPr>
        <p:blipFill>
          <a:blip r:embed="rId9"/>
          <a:stretch>
            <a:fillRect/>
          </a:stretch>
        </p:blipFill>
        <p:spPr>
          <a:xfrm>
            <a:off x="1391976" y="1450730"/>
            <a:ext cx="723365" cy="1290857"/>
          </a:xfrm>
          <a:prstGeom prst="rect">
            <a:avLst/>
          </a:prstGeom>
        </p:spPr>
      </p:pic>
      <p:pic>
        <p:nvPicPr>
          <p:cNvPr id="2" name="図 3">
            <a:extLst>
              <a:ext uri="{FF2B5EF4-FFF2-40B4-BE49-F238E27FC236}">
                <a16:creationId xmlns:a16="http://schemas.microsoft.com/office/drawing/2014/main" id="{E0325C51-8BEF-442A-9728-008AAF19465B}"/>
              </a:ext>
            </a:extLst>
          </p:cNvPr>
          <p:cNvPicPr>
            <a:picLocks noChangeAspect="1"/>
          </p:cNvPicPr>
          <p:nvPr/>
        </p:nvPicPr>
        <p:blipFill>
          <a:blip r:embed="rId10"/>
          <a:stretch>
            <a:fillRect/>
          </a:stretch>
        </p:blipFill>
        <p:spPr>
          <a:xfrm>
            <a:off x="239077" y="1450730"/>
            <a:ext cx="717601" cy="1274885"/>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176533" y="559347"/>
            <a:ext cx="1441420" cy="307777"/>
          </a:xfrm>
          <a:prstGeom prst="rect">
            <a:avLst/>
          </a:prstGeom>
          <a:noFill/>
        </p:spPr>
        <p:txBody>
          <a:bodyPr wrap="none" rtlCol="0">
            <a:spAutoFit/>
          </a:bodyPr>
          <a:lstStyle/>
          <a:p>
            <a:r>
              <a:rPr kumimoji="1" lang="ja-JP" altLang="en-US" sz="1400" b="1"/>
              <a:t>●全体画面遷移</a:t>
            </a:r>
            <a:endParaRPr kumimoji="1" lang="en-US" altLang="ja-JP" sz="1400" b="1"/>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5</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cxnSp>
        <p:nvCxnSpPr>
          <p:cNvPr id="68" name="直線矢印コネクタ 67">
            <a:extLst>
              <a:ext uri="{FF2B5EF4-FFF2-40B4-BE49-F238E27FC236}">
                <a16:creationId xmlns:a16="http://schemas.microsoft.com/office/drawing/2014/main" id="{FD87A409-25EA-4613-A549-24CF76716DAE}"/>
              </a:ext>
            </a:extLst>
          </p:cNvPr>
          <p:cNvCxnSpPr>
            <a:cxnSpLocks/>
          </p:cNvCxnSpPr>
          <p:nvPr/>
        </p:nvCxnSpPr>
        <p:spPr>
          <a:xfrm>
            <a:off x="3235505" y="2091853"/>
            <a:ext cx="639084" cy="111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矢印コネクタ 83">
            <a:extLst>
              <a:ext uri="{FF2B5EF4-FFF2-40B4-BE49-F238E27FC236}">
                <a16:creationId xmlns:a16="http://schemas.microsoft.com/office/drawing/2014/main" id="{01938495-438A-4CA4-9194-C998508E5A09}"/>
              </a:ext>
            </a:extLst>
          </p:cNvPr>
          <p:cNvCxnSpPr>
            <a:cxnSpLocks/>
            <a:endCxn id="130" idx="1"/>
          </p:cNvCxnSpPr>
          <p:nvPr/>
        </p:nvCxnSpPr>
        <p:spPr>
          <a:xfrm flipV="1">
            <a:off x="6661116" y="2093330"/>
            <a:ext cx="397621" cy="69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A0A951D5-A370-4B50-AA90-9571739C17AF}"/>
              </a:ext>
            </a:extLst>
          </p:cNvPr>
          <p:cNvCxnSpPr>
            <a:cxnSpLocks/>
            <a:stCxn id="130" idx="3"/>
          </p:cNvCxnSpPr>
          <p:nvPr/>
        </p:nvCxnSpPr>
        <p:spPr>
          <a:xfrm flipV="1">
            <a:off x="7781974" y="2093085"/>
            <a:ext cx="397541" cy="2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正方形/長方形 112">
            <a:extLst>
              <a:ext uri="{FF2B5EF4-FFF2-40B4-BE49-F238E27FC236}">
                <a16:creationId xmlns:a16="http://schemas.microsoft.com/office/drawing/2014/main" id="{5E04A392-EC26-409E-9EAA-8288798F68E5}"/>
              </a:ext>
            </a:extLst>
          </p:cNvPr>
          <p:cNvSpPr/>
          <p:nvPr/>
        </p:nvSpPr>
        <p:spPr>
          <a:xfrm>
            <a:off x="-67660" y="2732795"/>
            <a:ext cx="1099204" cy="338554"/>
          </a:xfrm>
          <a:prstGeom prst="rect">
            <a:avLst/>
          </a:prstGeom>
        </p:spPr>
        <p:txBody>
          <a:bodyPr wrap="square" anchor="t">
            <a:spAutoFit/>
          </a:bodyPr>
          <a:lstStyle/>
          <a:p>
            <a:pPr algn="ctr"/>
            <a:r>
              <a:rPr kumimoji="1" lang="en-US" altLang="ja-JP" sz="800" dirty="0">
                <a:latin typeface="メイリオ"/>
                <a:ea typeface="メイリオ"/>
              </a:rPr>
              <a:t>Sp100</a:t>
            </a:r>
          </a:p>
          <a:p>
            <a:pPr algn="ctr"/>
            <a:r>
              <a:rPr kumimoji="1" lang="ja-JP" altLang="en-US" sz="800">
                <a:latin typeface="メイリオ"/>
                <a:ea typeface="メイリオ"/>
              </a:rPr>
              <a:t>ふれあいトップ画面</a:t>
            </a:r>
            <a:endParaRPr lang="en-US" altLang="ja-JP" sz="800">
              <a:latin typeface="メイリオ"/>
              <a:ea typeface="メイリオ"/>
            </a:endParaRPr>
          </a:p>
        </p:txBody>
      </p:sp>
      <p:sp>
        <p:nvSpPr>
          <p:cNvPr id="114" name="正方形/長方形 113">
            <a:extLst>
              <a:ext uri="{FF2B5EF4-FFF2-40B4-BE49-F238E27FC236}">
                <a16:creationId xmlns:a16="http://schemas.microsoft.com/office/drawing/2014/main" id="{C37BA0EE-2DF1-4B0C-91BF-BD56B3CFB77B}"/>
              </a:ext>
            </a:extLst>
          </p:cNvPr>
          <p:cNvSpPr/>
          <p:nvPr/>
        </p:nvSpPr>
        <p:spPr>
          <a:xfrm>
            <a:off x="1158434" y="2741587"/>
            <a:ext cx="1210588" cy="338554"/>
          </a:xfrm>
          <a:prstGeom prst="rect">
            <a:avLst/>
          </a:prstGeom>
        </p:spPr>
        <p:txBody>
          <a:bodyPr wrap="none">
            <a:spAutoFit/>
          </a:bodyPr>
          <a:lstStyle/>
          <a:p>
            <a:pPr algn="ctr"/>
            <a:r>
              <a:rPr kumimoji="1" lang="en-US" altLang="ja-JP" sz="800">
                <a:latin typeface="+mj-ea"/>
                <a:ea typeface="+mj-ea"/>
              </a:rPr>
              <a:t>sp110</a:t>
            </a:r>
          </a:p>
          <a:p>
            <a:pPr algn="ctr"/>
            <a:r>
              <a:rPr kumimoji="1" lang="ja-JP" altLang="en-US" sz="800">
                <a:latin typeface="+mj-ea"/>
                <a:ea typeface="+mj-ea"/>
              </a:rPr>
              <a:t>ほかほか部隊選択画面</a:t>
            </a:r>
            <a:endParaRPr kumimoji="1" lang="en-US" altLang="ja-JP" sz="800">
              <a:latin typeface="+mj-ea"/>
              <a:ea typeface="+mj-ea"/>
            </a:endParaRPr>
          </a:p>
        </p:txBody>
      </p:sp>
      <p:sp>
        <p:nvSpPr>
          <p:cNvPr id="115" name="正方形/長方形 114">
            <a:extLst>
              <a:ext uri="{FF2B5EF4-FFF2-40B4-BE49-F238E27FC236}">
                <a16:creationId xmlns:a16="http://schemas.microsoft.com/office/drawing/2014/main" id="{1B9279BC-A73D-40DF-B81A-FA9EEB085A6E}"/>
              </a:ext>
            </a:extLst>
          </p:cNvPr>
          <p:cNvSpPr/>
          <p:nvPr/>
        </p:nvSpPr>
        <p:spPr>
          <a:xfrm>
            <a:off x="3591916" y="2741587"/>
            <a:ext cx="1313180" cy="338554"/>
          </a:xfrm>
          <a:prstGeom prst="rect">
            <a:avLst/>
          </a:prstGeom>
        </p:spPr>
        <p:txBody>
          <a:bodyPr wrap="none">
            <a:spAutoFit/>
          </a:bodyPr>
          <a:lstStyle/>
          <a:p>
            <a:pPr algn="ctr"/>
            <a:r>
              <a:rPr kumimoji="1" lang="en-US" altLang="ja-JP" sz="800">
                <a:latin typeface="+mj-ea"/>
              </a:rPr>
              <a:t>sp130</a:t>
            </a:r>
          </a:p>
          <a:p>
            <a:pPr algn="ctr"/>
            <a:r>
              <a:rPr kumimoji="1" lang="ja-JP" altLang="en-US" sz="800"/>
              <a:t>ほかほか入浴剤選択画面</a:t>
            </a:r>
            <a:endParaRPr kumimoji="1" lang="en-US" altLang="ja-JP" sz="800"/>
          </a:p>
        </p:txBody>
      </p:sp>
      <p:sp>
        <p:nvSpPr>
          <p:cNvPr id="116" name="正方形/長方形 115">
            <a:extLst>
              <a:ext uri="{FF2B5EF4-FFF2-40B4-BE49-F238E27FC236}">
                <a16:creationId xmlns:a16="http://schemas.microsoft.com/office/drawing/2014/main" id="{79D53945-5A16-4D26-AE9B-70AD113114BB}"/>
              </a:ext>
            </a:extLst>
          </p:cNvPr>
          <p:cNvSpPr/>
          <p:nvPr/>
        </p:nvSpPr>
        <p:spPr>
          <a:xfrm>
            <a:off x="6958249" y="2741587"/>
            <a:ext cx="800219" cy="338554"/>
          </a:xfrm>
          <a:prstGeom prst="rect">
            <a:avLst/>
          </a:prstGeom>
        </p:spPr>
        <p:txBody>
          <a:bodyPr wrap="none">
            <a:spAutoFit/>
          </a:bodyPr>
          <a:lstStyle/>
          <a:p>
            <a:pPr algn="ctr"/>
            <a:r>
              <a:rPr kumimoji="1" lang="en-US" altLang="ja-JP" sz="800">
                <a:latin typeface="+mj-ea"/>
              </a:rPr>
              <a:t>sp150</a:t>
            </a:r>
            <a:endParaRPr kumimoji="1" lang="en-US" altLang="ja-JP" sz="800"/>
          </a:p>
          <a:p>
            <a:pPr algn="ctr"/>
            <a:r>
              <a:rPr kumimoji="1" lang="ja-JP" altLang="en-US" sz="800"/>
              <a:t>ほかほか画面</a:t>
            </a:r>
            <a:endParaRPr kumimoji="1" lang="en-US" altLang="ja-JP" sz="800"/>
          </a:p>
        </p:txBody>
      </p:sp>
      <p:sp>
        <p:nvSpPr>
          <p:cNvPr id="117" name="正方形/長方形 116">
            <a:extLst>
              <a:ext uri="{FF2B5EF4-FFF2-40B4-BE49-F238E27FC236}">
                <a16:creationId xmlns:a16="http://schemas.microsoft.com/office/drawing/2014/main" id="{765D7FA2-320A-4984-9E04-4510826F7FA6}"/>
              </a:ext>
            </a:extLst>
          </p:cNvPr>
          <p:cNvSpPr/>
          <p:nvPr/>
        </p:nvSpPr>
        <p:spPr>
          <a:xfrm>
            <a:off x="8024296" y="2741587"/>
            <a:ext cx="1005403" cy="338554"/>
          </a:xfrm>
          <a:prstGeom prst="rect">
            <a:avLst/>
          </a:prstGeom>
        </p:spPr>
        <p:txBody>
          <a:bodyPr wrap="none">
            <a:spAutoFit/>
          </a:bodyPr>
          <a:lstStyle/>
          <a:p>
            <a:pPr algn="ctr"/>
            <a:r>
              <a:rPr kumimoji="1" lang="en-US" altLang="ja-JP" sz="800">
                <a:latin typeface="+mj-ea"/>
              </a:rPr>
              <a:t>sp160</a:t>
            </a:r>
            <a:endParaRPr kumimoji="1" lang="en-US" altLang="ja-JP" sz="800"/>
          </a:p>
          <a:p>
            <a:pPr algn="ctr"/>
            <a:r>
              <a:rPr kumimoji="1" lang="ja-JP" altLang="en-US" sz="800"/>
              <a:t>ほかほか結果画面</a:t>
            </a:r>
            <a:endParaRPr kumimoji="1" lang="en-US" altLang="ja-JP" sz="800"/>
          </a:p>
        </p:txBody>
      </p:sp>
      <p:sp>
        <p:nvSpPr>
          <p:cNvPr id="121" name="正方形/長方形 120">
            <a:extLst>
              <a:ext uri="{FF2B5EF4-FFF2-40B4-BE49-F238E27FC236}">
                <a16:creationId xmlns:a16="http://schemas.microsoft.com/office/drawing/2014/main" id="{0C58566E-78B1-438F-9835-F8E6D48FA1D1}"/>
              </a:ext>
            </a:extLst>
          </p:cNvPr>
          <p:cNvSpPr/>
          <p:nvPr/>
        </p:nvSpPr>
        <p:spPr>
          <a:xfrm>
            <a:off x="3735817" y="4845853"/>
            <a:ext cx="1107996" cy="338554"/>
          </a:xfrm>
          <a:prstGeom prst="rect">
            <a:avLst/>
          </a:prstGeom>
        </p:spPr>
        <p:txBody>
          <a:bodyPr wrap="none">
            <a:spAutoFit/>
          </a:bodyPr>
          <a:lstStyle/>
          <a:p>
            <a:pPr algn="ctr"/>
            <a:r>
              <a:rPr kumimoji="1" lang="en-US" altLang="ja-JP" sz="800">
                <a:latin typeface="+mj-ea"/>
              </a:rPr>
              <a:t>sp170</a:t>
            </a:r>
            <a:endParaRPr kumimoji="1" lang="en-US" altLang="ja-JP" sz="800"/>
          </a:p>
          <a:p>
            <a:pPr algn="ctr"/>
            <a:r>
              <a:rPr kumimoji="1" lang="ja-JP" altLang="en-US" sz="800"/>
              <a:t>お風呂演出開始画面</a:t>
            </a:r>
            <a:endParaRPr kumimoji="1" lang="en-US" altLang="ja-JP" sz="800"/>
          </a:p>
        </p:txBody>
      </p:sp>
      <p:sp>
        <p:nvSpPr>
          <p:cNvPr id="109" name="テキスト ボックス 108">
            <a:extLst>
              <a:ext uri="{FF2B5EF4-FFF2-40B4-BE49-F238E27FC236}">
                <a16:creationId xmlns:a16="http://schemas.microsoft.com/office/drawing/2014/main" id="{1CEC0982-5777-4EAD-8ACC-EA8E27A9B930}"/>
              </a:ext>
            </a:extLst>
          </p:cNvPr>
          <p:cNvSpPr txBox="1"/>
          <p:nvPr/>
        </p:nvSpPr>
        <p:spPr>
          <a:xfrm>
            <a:off x="6591267" y="1911841"/>
            <a:ext cx="360427" cy="246221"/>
          </a:xfrm>
          <a:prstGeom prst="rect">
            <a:avLst/>
          </a:prstGeom>
          <a:noFill/>
        </p:spPr>
        <p:txBody>
          <a:bodyPr wrap="square" rtlCol="0">
            <a:spAutoFit/>
          </a:bodyPr>
          <a:lstStyle/>
          <a:p>
            <a:r>
              <a:rPr kumimoji="1" lang="en-US" altLang="ja-JP" sz="1000">
                <a:latin typeface="+mj-ea"/>
                <a:ea typeface="+mj-ea"/>
              </a:rPr>
              <a:t>FO</a:t>
            </a:r>
            <a:endParaRPr kumimoji="1" lang="ja-JP" altLang="en-US" sz="1000">
              <a:latin typeface="+mj-ea"/>
              <a:ea typeface="+mj-ea"/>
            </a:endParaRPr>
          </a:p>
        </p:txBody>
      </p:sp>
      <p:sp>
        <p:nvSpPr>
          <p:cNvPr id="110" name="正方形/長方形 109">
            <a:extLst>
              <a:ext uri="{FF2B5EF4-FFF2-40B4-BE49-F238E27FC236}">
                <a16:creationId xmlns:a16="http://schemas.microsoft.com/office/drawing/2014/main" id="{4FD96926-2CB1-4CAB-A762-3E8F38E2030B}"/>
              </a:ext>
            </a:extLst>
          </p:cNvPr>
          <p:cNvSpPr/>
          <p:nvPr/>
        </p:nvSpPr>
        <p:spPr>
          <a:xfrm>
            <a:off x="6818886" y="1902952"/>
            <a:ext cx="309700" cy="246221"/>
          </a:xfrm>
          <a:prstGeom prst="rect">
            <a:avLst/>
          </a:prstGeom>
        </p:spPr>
        <p:txBody>
          <a:bodyPr wrap="none">
            <a:spAutoFit/>
          </a:bodyPr>
          <a:lstStyle/>
          <a:p>
            <a:r>
              <a:rPr kumimoji="1" lang="en-US" altLang="ja-JP" sz="1000">
                <a:latin typeface="+mj-ea"/>
              </a:rPr>
              <a:t>FI</a:t>
            </a:r>
            <a:endParaRPr lang="ja-JP" altLang="en-US" sz="1000"/>
          </a:p>
        </p:txBody>
      </p:sp>
      <p:sp>
        <p:nvSpPr>
          <p:cNvPr id="123" name="テキスト ボックス 122">
            <a:extLst>
              <a:ext uri="{FF2B5EF4-FFF2-40B4-BE49-F238E27FC236}">
                <a16:creationId xmlns:a16="http://schemas.microsoft.com/office/drawing/2014/main" id="{824642EB-F003-4370-915E-C3B62A44F44F}"/>
              </a:ext>
            </a:extLst>
          </p:cNvPr>
          <p:cNvSpPr txBox="1"/>
          <p:nvPr/>
        </p:nvSpPr>
        <p:spPr>
          <a:xfrm>
            <a:off x="7705889" y="1882100"/>
            <a:ext cx="360427" cy="246221"/>
          </a:xfrm>
          <a:prstGeom prst="rect">
            <a:avLst/>
          </a:prstGeom>
          <a:noFill/>
        </p:spPr>
        <p:txBody>
          <a:bodyPr wrap="square" rtlCol="0">
            <a:spAutoFit/>
          </a:bodyPr>
          <a:lstStyle/>
          <a:p>
            <a:r>
              <a:rPr kumimoji="1" lang="en-US" altLang="ja-JP" sz="1000">
                <a:latin typeface="+mj-ea"/>
                <a:ea typeface="+mj-ea"/>
              </a:rPr>
              <a:t>FO</a:t>
            </a:r>
            <a:endParaRPr kumimoji="1" lang="ja-JP" altLang="en-US" sz="1000">
              <a:latin typeface="+mj-ea"/>
              <a:ea typeface="+mj-ea"/>
            </a:endParaRPr>
          </a:p>
        </p:txBody>
      </p:sp>
      <p:sp>
        <p:nvSpPr>
          <p:cNvPr id="124" name="正方形/長方形 123">
            <a:extLst>
              <a:ext uri="{FF2B5EF4-FFF2-40B4-BE49-F238E27FC236}">
                <a16:creationId xmlns:a16="http://schemas.microsoft.com/office/drawing/2014/main" id="{98D5B6A4-0C80-480F-9AE4-2BCB90B0732C}"/>
              </a:ext>
            </a:extLst>
          </p:cNvPr>
          <p:cNvSpPr/>
          <p:nvPr/>
        </p:nvSpPr>
        <p:spPr>
          <a:xfrm>
            <a:off x="7944635" y="1882099"/>
            <a:ext cx="309700" cy="246221"/>
          </a:xfrm>
          <a:prstGeom prst="rect">
            <a:avLst/>
          </a:prstGeom>
        </p:spPr>
        <p:txBody>
          <a:bodyPr wrap="none">
            <a:spAutoFit/>
          </a:bodyPr>
          <a:lstStyle/>
          <a:p>
            <a:r>
              <a:rPr kumimoji="1" lang="en-US" altLang="ja-JP" sz="1000">
                <a:latin typeface="+mj-ea"/>
              </a:rPr>
              <a:t>FI</a:t>
            </a:r>
            <a:endParaRPr lang="ja-JP" altLang="en-US" sz="1000"/>
          </a:p>
        </p:txBody>
      </p:sp>
      <p:sp>
        <p:nvSpPr>
          <p:cNvPr id="58" name="テキスト ボックス 57">
            <a:extLst>
              <a:ext uri="{FF2B5EF4-FFF2-40B4-BE49-F238E27FC236}">
                <a16:creationId xmlns:a16="http://schemas.microsoft.com/office/drawing/2014/main" id="{AAB363DC-BB81-4EA5-9CF7-458AB07E4B0D}"/>
              </a:ext>
            </a:extLst>
          </p:cNvPr>
          <p:cNvSpPr txBox="1"/>
          <p:nvPr/>
        </p:nvSpPr>
        <p:spPr>
          <a:xfrm>
            <a:off x="591845" y="880276"/>
            <a:ext cx="6093335" cy="400110"/>
          </a:xfrm>
          <a:prstGeom prst="rect">
            <a:avLst/>
          </a:prstGeom>
          <a:noFill/>
        </p:spPr>
        <p:txBody>
          <a:bodyPr wrap="none" rtlCol="0">
            <a:spAutoFit/>
          </a:bodyPr>
          <a:lstStyle/>
          <a:p>
            <a:r>
              <a:rPr kumimoji="1" lang="ja-JP" altLang="en-US" sz="1000"/>
              <a:t>ほかほかタイムの全体遷移は以下の通り。　</a:t>
            </a:r>
            <a:endParaRPr kumimoji="1" lang="en-US" altLang="ja-JP" sz="1000"/>
          </a:p>
          <a:p>
            <a:r>
              <a:rPr kumimoji="1" lang="en-US" altLang="ja-JP" sz="1000"/>
              <a:t>※TR</a:t>
            </a:r>
            <a:r>
              <a:rPr kumimoji="1" lang="ja-JP" altLang="en-US" sz="1000"/>
              <a:t>デートに関しては</a:t>
            </a:r>
            <a:r>
              <a:rPr kumimoji="1" lang="en-US" altLang="ja-JP" sz="1000"/>
              <a:t>TR</a:t>
            </a:r>
            <a:r>
              <a:rPr kumimoji="1" lang="ja-JP" altLang="en-US" sz="1000"/>
              <a:t>ストーリーに変更し、お風呂の外に設置するため、別で仕様を作成する想定。</a:t>
            </a:r>
            <a:endParaRPr kumimoji="1" lang="en-US" altLang="ja-JP" sz="1000"/>
          </a:p>
        </p:txBody>
      </p:sp>
      <p:cxnSp>
        <p:nvCxnSpPr>
          <p:cNvPr id="157" name="直線矢印コネクタ 156">
            <a:extLst>
              <a:ext uri="{FF2B5EF4-FFF2-40B4-BE49-F238E27FC236}">
                <a16:creationId xmlns:a16="http://schemas.microsoft.com/office/drawing/2014/main" id="{F1E0E319-59CB-4467-A5DB-90F83C6C2003}"/>
              </a:ext>
            </a:extLst>
          </p:cNvPr>
          <p:cNvCxnSpPr>
            <a:cxnSpLocks/>
          </p:cNvCxnSpPr>
          <p:nvPr/>
        </p:nvCxnSpPr>
        <p:spPr>
          <a:xfrm>
            <a:off x="955430" y="2092186"/>
            <a:ext cx="43390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BC4851C4-79E0-438D-BA36-C3564DA2DFB1}"/>
              </a:ext>
            </a:extLst>
          </p:cNvPr>
          <p:cNvCxnSpPr>
            <a:cxnSpLocks/>
          </p:cNvCxnSpPr>
          <p:nvPr/>
        </p:nvCxnSpPr>
        <p:spPr>
          <a:xfrm flipV="1">
            <a:off x="4612380" y="2098380"/>
            <a:ext cx="323010" cy="46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70E2886C-480C-417C-B07B-E08CAFCC2574}"/>
              </a:ext>
            </a:extLst>
          </p:cNvPr>
          <p:cNvSpPr/>
          <p:nvPr/>
        </p:nvSpPr>
        <p:spPr>
          <a:xfrm>
            <a:off x="5766077" y="2741587"/>
            <a:ext cx="1005403" cy="338554"/>
          </a:xfrm>
          <a:prstGeom prst="rect">
            <a:avLst/>
          </a:prstGeom>
        </p:spPr>
        <p:txBody>
          <a:bodyPr wrap="none">
            <a:spAutoFit/>
          </a:bodyPr>
          <a:lstStyle/>
          <a:p>
            <a:pPr algn="ctr"/>
            <a:r>
              <a:rPr kumimoji="1" lang="en-US" altLang="ja-JP" sz="800">
                <a:latin typeface="+mj-ea"/>
              </a:rPr>
              <a:t>sp140</a:t>
            </a:r>
            <a:endParaRPr kumimoji="1" lang="en-US" altLang="ja-JP" sz="800"/>
          </a:p>
          <a:p>
            <a:pPr algn="ctr"/>
            <a:r>
              <a:rPr kumimoji="1" lang="ja-JP" altLang="en-US" sz="800"/>
              <a:t>ほかほか確認画面</a:t>
            </a:r>
            <a:endParaRPr kumimoji="1" lang="en-US" altLang="ja-JP" sz="800"/>
          </a:p>
        </p:txBody>
      </p:sp>
      <p:sp>
        <p:nvSpPr>
          <p:cNvPr id="132" name="テキスト ボックス 131">
            <a:extLst>
              <a:ext uri="{FF2B5EF4-FFF2-40B4-BE49-F238E27FC236}">
                <a16:creationId xmlns:a16="http://schemas.microsoft.com/office/drawing/2014/main" id="{49029CAC-5030-4C8A-87D3-97915CBDBE70}"/>
              </a:ext>
            </a:extLst>
          </p:cNvPr>
          <p:cNvSpPr txBox="1"/>
          <p:nvPr/>
        </p:nvSpPr>
        <p:spPr>
          <a:xfrm>
            <a:off x="3569897" y="1888760"/>
            <a:ext cx="360427" cy="246221"/>
          </a:xfrm>
          <a:prstGeom prst="rect">
            <a:avLst/>
          </a:prstGeom>
          <a:noFill/>
        </p:spPr>
        <p:txBody>
          <a:bodyPr wrap="square" rtlCol="0">
            <a:spAutoFit/>
          </a:bodyPr>
          <a:lstStyle/>
          <a:p>
            <a:r>
              <a:rPr kumimoji="1" lang="en-US" altLang="ja-JP" sz="1000">
                <a:latin typeface="+mj-ea"/>
                <a:ea typeface="+mj-ea"/>
              </a:rPr>
              <a:t>FO</a:t>
            </a:r>
            <a:endParaRPr kumimoji="1" lang="ja-JP" altLang="en-US" sz="1000">
              <a:latin typeface="+mj-ea"/>
              <a:ea typeface="+mj-ea"/>
            </a:endParaRPr>
          </a:p>
        </p:txBody>
      </p:sp>
      <p:sp>
        <p:nvSpPr>
          <p:cNvPr id="133" name="正方形/長方形 132">
            <a:extLst>
              <a:ext uri="{FF2B5EF4-FFF2-40B4-BE49-F238E27FC236}">
                <a16:creationId xmlns:a16="http://schemas.microsoft.com/office/drawing/2014/main" id="{C1EF4FAA-4328-452C-A602-75BE83D4B2EB}"/>
              </a:ext>
            </a:extLst>
          </p:cNvPr>
          <p:cNvSpPr/>
          <p:nvPr/>
        </p:nvSpPr>
        <p:spPr>
          <a:xfrm>
            <a:off x="3612330" y="3900950"/>
            <a:ext cx="309700" cy="246221"/>
          </a:xfrm>
          <a:prstGeom prst="rect">
            <a:avLst/>
          </a:prstGeom>
        </p:spPr>
        <p:txBody>
          <a:bodyPr wrap="square">
            <a:spAutoFit/>
          </a:bodyPr>
          <a:lstStyle/>
          <a:p>
            <a:r>
              <a:rPr kumimoji="1" lang="en-US" altLang="ja-JP" sz="1000">
                <a:latin typeface="+mj-ea"/>
              </a:rPr>
              <a:t>FI</a:t>
            </a:r>
            <a:endParaRPr lang="ja-JP" altLang="en-US" sz="1000"/>
          </a:p>
        </p:txBody>
      </p:sp>
      <p:pic>
        <p:nvPicPr>
          <p:cNvPr id="138" name="図 137" descr="ケーキ, 座る, 閉じる, グリーン が含まれている画像&#10;&#10;自動的に生成された説明">
            <a:extLst>
              <a:ext uri="{FF2B5EF4-FFF2-40B4-BE49-F238E27FC236}">
                <a16:creationId xmlns:a16="http://schemas.microsoft.com/office/drawing/2014/main" id="{F1E920B3-541F-40DD-A7D6-8FE31709D631}"/>
              </a:ext>
            </a:extLst>
          </p:cNvPr>
          <p:cNvPicPr>
            <a:picLocks/>
          </p:cNvPicPr>
          <p:nvPr/>
        </p:nvPicPr>
        <p:blipFill>
          <a:blip r:embed="rId11">
            <a:extLst>
              <a:ext uri="{28A0092B-C50C-407E-A947-70E740481C1C}">
                <a14:useLocalDpi xmlns:a14="http://schemas.microsoft.com/office/drawing/2010/main" val="0"/>
              </a:ext>
            </a:extLst>
          </a:blip>
          <a:stretch>
            <a:fillRect/>
          </a:stretch>
        </p:blipFill>
        <p:spPr>
          <a:xfrm>
            <a:off x="3930276" y="3507313"/>
            <a:ext cx="719078" cy="1279715"/>
          </a:xfrm>
          <a:prstGeom prst="rect">
            <a:avLst/>
          </a:prstGeom>
        </p:spPr>
      </p:pic>
      <p:pic>
        <p:nvPicPr>
          <p:cNvPr id="139" name="図 138">
            <a:extLst>
              <a:ext uri="{FF2B5EF4-FFF2-40B4-BE49-F238E27FC236}">
                <a16:creationId xmlns:a16="http://schemas.microsoft.com/office/drawing/2014/main" id="{16D62B69-6DC6-4F1D-BA16-92547BC59124}"/>
              </a:ext>
            </a:extLst>
          </p:cNvPr>
          <p:cNvPicPr>
            <a:picLocks/>
          </p:cNvPicPr>
          <p:nvPr/>
        </p:nvPicPr>
        <p:blipFill>
          <a:blip r:embed="rId12"/>
          <a:stretch>
            <a:fillRect/>
          </a:stretch>
        </p:blipFill>
        <p:spPr>
          <a:xfrm>
            <a:off x="5271271" y="3508061"/>
            <a:ext cx="719078" cy="1279715"/>
          </a:xfrm>
          <a:prstGeom prst="rect">
            <a:avLst/>
          </a:prstGeom>
        </p:spPr>
      </p:pic>
      <p:cxnSp>
        <p:nvCxnSpPr>
          <p:cNvPr id="140" name="直線矢印コネクタ 139">
            <a:extLst>
              <a:ext uri="{FF2B5EF4-FFF2-40B4-BE49-F238E27FC236}">
                <a16:creationId xmlns:a16="http://schemas.microsoft.com/office/drawing/2014/main" id="{C6AA96A8-3DD2-49FC-9422-EAEE9B5AB262}"/>
              </a:ext>
            </a:extLst>
          </p:cNvPr>
          <p:cNvCxnSpPr>
            <a:cxnSpLocks/>
            <a:stCxn id="138" idx="3"/>
            <a:endCxn id="139" idx="1"/>
          </p:cNvCxnSpPr>
          <p:nvPr/>
        </p:nvCxnSpPr>
        <p:spPr>
          <a:xfrm>
            <a:off x="4649354" y="4147171"/>
            <a:ext cx="621917" cy="7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1" name="正方形/長方形 140">
            <a:extLst>
              <a:ext uri="{FF2B5EF4-FFF2-40B4-BE49-F238E27FC236}">
                <a16:creationId xmlns:a16="http://schemas.microsoft.com/office/drawing/2014/main" id="{909D8B7C-B6C8-4611-95DA-74B6D39F2476}"/>
              </a:ext>
            </a:extLst>
          </p:cNvPr>
          <p:cNvSpPr/>
          <p:nvPr/>
        </p:nvSpPr>
        <p:spPr>
          <a:xfrm>
            <a:off x="5068508" y="4845853"/>
            <a:ext cx="1107996" cy="338554"/>
          </a:xfrm>
          <a:prstGeom prst="rect">
            <a:avLst/>
          </a:prstGeom>
        </p:spPr>
        <p:txBody>
          <a:bodyPr wrap="none">
            <a:spAutoFit/>
          </a:bodyPr>
          <a:lstStyle/>
          <a:p>
            <a:pPr algn="ctr"/>
            <a:r>
              <a:rPr kumimoji="1" lang="en-US" altLang="ja-JP" sz="800">
                <a:latin typeface="+mj-ea"/>
              </a:rPr>
              <a:t>sp180</a:t>
            </a:r>
            <a:endParaRPr kumimoji="1" lang="en-US" altLang="ja-JP" sz="800"/>
          </a:p>
          <a:p>
            <a:pPr algn="ctr"/>
            <a:r>
              <a:rPr kumimoji="1" lang="ja-JP" altLang="en-US" sz="800"/>
              <a:t>お風呂演出終了画面</a:t>
            </a:r>
            <a:endParaRPr kumimoji="1" lang="en-US" altLang="ja-JP" sz="800"/>
          </a:p>
        </p:txBody>
      </p:sp>
      <p:pic>
        <p:nvPicPr>
          <p:cNvPr id="130" name="図 129">
            <a:extLst>
              <a:ext uri="{FF2B5EF4-FFF2-40B4-BE49-F238E27FC236}">
                <a16:creationId xmlns:a16="http://schemas.microsoft.com/office/drawing/2014/main" id="{AB1D2596-8851-45C7-8402-D5E532A105DF}"/>
              </a:ext>
            </a:extLst>
          </p:cNvPr>
          <p:cNvPicPr>
            <a:picLocks/>
          </p:cNvPicPr>
          <p:nvPr/>
        </p:nvPicPr>
        <p:blipFill rotWithShape="1">
          <a:blip r:embed="rId13">
            <a:extLst>
              <a:ext uri="{28A0092B-C50C-407E-A947-70E740481C1C}">
                <a14:useLocalDpi xmlns:a14="http://schemas.microsoft.com/office/drawing/2010/main" val="0"/>
              </a:ext>
            </a:extLst>
          </a:blip>
          <a:srcRect t="142"/>
          <a:stretch/>
        </p:blipFill>
        <p:spPr>
          <a:xfrm>
            <a:off x="7058737" y="1453472"/>
            <a:ext cx="723237" cy="1279715"/>
          </a:xfrm>
          <a:prstGeom prst="rect">
            <a:avLst/>
          </a:prstGeom>
        </p:spPr>
      </p:pic>
      <p:sp>
        <p:nvSpPr>
          <p:cNvPr id="39" name="楕円 38">
            <a:extLst>
              <a:ext uri="{FF2B5EF4-FFF2-40B4-BE49-F238E27FC236}">
                <a16:creationId xmlns:a16="http://schemas.microsoft.com/office/drawing/2014/main" id="{A5155DBB-C363-46D9-A13C-1F8B445873DC}"/>
              </a:ext>
            </a:extLst>
          </p:cNvPr>
          <p:cNvSpPr/>
          <p:nvPr/>
        </p:nvSpPr>
        <p:spPr>
          <a:xfrm>
            <a:off x="3438894" y="1977950"/>
            <a:ext cx="223608" cy="22360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直線矢印コネクタ 41">
            <a:extLst>
              <a:ext uri="{FF2B5EF4-FFF2-40B4-BE49-F238E27FC236}">
                <a16:creationId xmlns:a16="http://schemas.microsoft.com/office/drawing/2014/main" id="{EEEDBDC2-3A2C-4DEA-ABC6-EB1D1AB6E4B5}"/>
              </a:ext>
            </a:extLst>
          </p:cNvPr>
          <p:cNvCxnSpPr>
            <a:cxnSpLocks/>
          </p:cNvCxnSpPr>
          <p:nvPr/>
        </p:nvCxnSpPr>
        <p:spPr>
          <a:xfrm flipV="1">
            <a:off x="2108898" y="2091853"/>
            <a:ext cx="402616" cy="3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コネクタ: カギ線 7">
            <a:extLst>
              <a:ext uri="{FF2B5EF4-FFF2-40B4-BE49-F238E27FC236}">
                <a16:creationId xmlns:a16="http://schemas.microsoft.com/office/drawing/2014/main" id="{0037DADE-C670-4479-B616-CCF15A2997B4}"/>
              </a:ext>
            </a:extLst>
          </p:cNvPr>
          <p:cNvCxnSpPr>
            <a:cxnSpLocks/>
            <a:stCxn id="39" idx="4"/>
            <a:endCxn id="138" idx="1"/>
          </p:cNvCxnSpPr>
          <p:nvPr/>
        </p:nvCxnSpPr>
        <p:spPr>
          <a:xfrm rot="16200000" flipH="1">
            <a:off x="2767681" y="2984575"/>
            <a:ext cx="1945613" cy="37957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正方形/長方形 50">
            <a:extLst>
              <a:ext uri="{FF2B5EF4-FFF2-40B4-BE49-F238E27FC236}">
                <a16:creationId xmlns:a16="http://schemas.microsoft.com/office/drawing/2014/main" id="{1C1E39D4-638D-45F9-B736-7466738F2C39}"/>
              </a:ext>
            </a:extLst>
          </p:cNvPr>
          <p:cNvSpPr/>
          <p:nvPr/>
        </p:nvSpPr>
        <p:spPr>
          <a:xfrm>
            <a:off x="2204143" y="2741587"/>
            <a:ext cx="1313180" cy="338554"/>
          </a:xfrm>
          <a:prstGeom prst="rect">
            <a:avLst/>
          </a:prstGeom>
        </p:spPr>
        <p:txBody>
          <a:bodyPr wrap="none">
            <a:spAutoFit/>
          </a:bodyPr>
          <a:lstStyle/>
          <a:p>
            <a:pPr algn="ctr"/>
            <a:r>
              <a:rPr kumimoji="1" lang="en-US" altLang="ja-JP" sz="800">
                <a:latin typeface="+mj-ea"/>
              </a:rPr>
              <a:t>sp120</a:t>
            </a:r>
          </a:p>
          <a:p>
            <a:pPr algn="ctr"/>
            <a:r>
              <a:rPr kumimoji="1" lang="ja-JP" altLang="en-US" sz="800"/>
              <a:t>ほかほかお風呂選択画面</a:t>
            </a:r>
            <a:endParaRPr kumimoji="1" lang="en-US" altLang="ja-JP" sz="800"/>
          </a:p>
        </p:txBody>
      </p:sp>
      <p:sp>
        <p:nvSpPr>
          <p:cNvPr id="72" name="正方形/長方形 71">
            <a:extLst>
              <a:ext uri="{FF2B5EF4-FFF2-40B4-BE49-F238E27FC236}">
                <a16:creationId xmlns:a16="http://schemas.microsoft.com/office/drawing/2014/main" id="{288348D3-F90A-40BD-B348-E525C17DFBFC}"/>
              </a:ext>
            </a:extLst>
          </p:cNvPr>
          <p:cNvSpPr/>
          <p:nvPr/>
        </p:nvSpPr>
        <p:spPr>
          <a:xfrm>
            <a:off x="4836253" y="2741587"/>
            <a:ext cx="902811" cy="461665"/>
          </a:xfrm>
          <a:prstGeom prst="rect">
            <a:avLst/>
          </a:prstGeom>
        </p:spPr>
        <p:txBody>
          <a:bodyPr wrap="none">
            <a:spAutoFit/>
          </a:bodyPr>
          <a:lstStyle/>
          <a:p>
            <a:pPr algn="ctr"/>
            <a:r>
              <a:rPr kumimoji="1" lang="en-US" altLang="ja-JP" sz="800">
                <a:latin typeface="+mj-ea"/>
              </a:rPr>
              <a:t>sp130a</a:t>
            </a:r>
            <a:endParaRPr kumimoji="1" lang="en-US" altLang="ja-JP" sz="800"/>
          </a:p>
          <a:p>
            <a:pPr algn="ctr"/>
            <a:r>
              <a:rPr kumimoji="1" lang="ja-JP" altLang="en-US" sz="800"/>
              <a:t>ほかほか入浴剤</a:t>
            </a:r>
            <a:endParaRPr kumimoji="1" lang="en-US" altLang="ja-JP" sz="800"/>
          </a:p>
          <a:p>
            <a:pPr algn="ctr"/>
            <a:r>
              <a:rPr kumimoji="1" lang="ja-JP" altLang="en-US" sz="800"/>
              <a:t>個数選択画面</a:t>
            </a:r>
            <a:endParaRPr kumimoji="1" lang="en-US" altLang="ja-JP" sz="800"/>
          </a:p>
        </p:txBody>
      </p:sp>
      <p:cxnSp>
        <p:nvCxnSpPr>
          <p:cNvPr id="74" name="直線矢印コネクタ 73">
            <a:extLst>
              <a:ext uri="{FF2B5EF4-FFF2-40B4-BE49-F238E27FC236}">
                <a16:creationId xmlns:a16="http://schemas.microsoft.com/office/drawing/2014/main" id="{3BA2F576-EAE4-4C3A-9DC6-ED6AE23EDAF6}"/>
              </a:ext>
            </a:extLst>
          </p:cNvPr>
          <p:cNvCxnSpPr>
            <a:cxnSpLocks/>
          </p:cNvCxnSpPr>
          <p:nvPr/>
        </p:nvCxnSpPr>
        <p:spPr>
          <a:xfrm>
            <a:off x="5639928" y="2098380"/>
            <a:ext cx="297133" cy="18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正方形/長方形 46">
            <a:extLst>
              <a:ext uri="{FF2B5EF4-FFF2-40B4-BE49-F238E27FC236}">
                <a16:creationId xmlns:a16="http://schemas.microsoft.com/office/drawing/2014/main" id="{E24B530C-90F5-4E9E-B755-253246DCE071}"/>
              </a:ext>
            </a:extLst>
          </p:cNvPr>
          <p:cNvSpPr/>
          <p:nvPr/>
        </p:nvSpPr>
        <p:spPr>
          <a:xfrm>
            <a:off x="2185912" y="4506406"/>
            <a:ext cx="1313180" cy="338554"/>
          </a:xfrm>
          <a:prstGeom prst="rect">
            <a:avLst/>
          </a:prstGeom>
        </p:spPr>
        <p:txBody>
          <a:bodyPr wrap="none">
            <a:spAutoFit/>
          </a:bodyPr>
          <a:lstStyle/>
          <a:p>
            <a:pPr algn="ctr"/>
            <a:r>
              <a:rPr kumimoji="1" lang="en-US" altLang="ja-JP" sz="800">
                <a:latin typeface="+mj-ea"/>
              </a:rPr>
              <a:t>sp120b</a:t>
            </a:r>
            <a:endParaRPr kumimoji="1" lang="en-US" altLang="ja-JP" sz="800"/>
          </a:p>
          <a:p>
            <a:pPr algn="ctr"/>
            <a:r>
              <a:rPr kumimoji="1" lang="ja-JP" altLang="en-US" sz="800"/>
              <a:t>商品購入確認ダイアログ</a:t>
            </a:r>
            <a:endParaRPr kumimoji="1" lang="en-US" altLang="ja-JP" sz="800"/>
          </a:p>
        </p:txBody>
      </p:sp>
      <p:cxnSp>
        <p:nvCxnSpPr>
          <p:cNvPr id="3" name="直線矢印コネクタ 2">
            <a:extLst>
              <a:ext uri="{FF2B5EF4-FFF2-40B4-BE49-F238E27FC236}">
                <a16:creationId xmlns:a16="http://schemas.microsoft.com/office/drawing/2014/main" id="{585F55C9-9427-492E-86D5-76E687748A7B}"/>
              </a:ext>
            </a:extLst>
          </p:cNvPr>
          <p:cNvCxnSpPr>
            <a:cxnSpLocks/>
          </p:cNvCxnSpPr>
          <p:nvPr/>
        </p:nvCxnSpPr>
        <p:spPr>
          <a:xfrm flipH="1">
            <a:off x="2869219" y="2732040"/>
            <a:ext cx="1526" cy="4825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正方形/長方形 51">
            <a:extLst>
              <a:ext uri="{FF2B5EF4-FFF2-40B4-BE49-F238E27FC236}">
                <a16:creationId xmlns:a16="http://schemas.microsoft.com/office/drawing/2014/main" id="{B8DEB777-C58E-4F3B-9092-C4B1CAE7660F}"/>
              </a:ext>
            </a:extLst>
          </p:cNvPr>
          <p:cNvSpPr/>
          <p:nvPr/>
        </p:nvSpPr>
        <p:spPr>
          <a:xfrm>
            <a:off x="975720" y="4506406"/>
            <a:ext cx="1313180" cy="338554"/>
          </a:xfrm>
          <a:prstGeom prst="rect">
            <a:avLst/>
          </a:prstGeom>
        </p:spPr>
        <p:txBody>
          <a:bodyPr wrap="none">
            <a:spAutoFit/>
          </a:bodyPr>
          <a:lstStyle/>
          <a:p>
            <a:pPr algn="ctr"/>
            <a:r>
              <a:rPr kumimoji="1" lang="en-US" altLang="ja-JP" sz="800">
                <a:latin typeface="+mj-ea"/>
              </a:rPr>
              <a:t>sp120a</a:t>
            </a:r>
            <a:endParaRPr kumimoji="1" lang="en-US" altLang="ja-JP" sz="800"/>
          </a:p>
          <a:p>
            <a:pPr algn="ctr"/>
            <a:r>
              <a:rPr kumimoji="1" lang="ja-JP" altLang="en-US" sz="800"/>
              <a:t>商品交換確認ダイアログ</a:t>
            </a:r>
            <a:endParaRPr kumimoji="1" lang="en-US" altLang="ja-JP" sz="800"/>
          </a:p>
        </p:txBody>
      </p:sp>
      <p:sp>
        <p:nvSpPr>
          <p:cNvPr id="54" name="正方形/長方形 53">
            <a:extLst>
              <a:ext uri="{FF2B5EF4-FFF2-40B4-BE49-F238E27FC236}">
                <a16:creationId xmlns:a16="http://schemas.microsoft.com/office/drawing/2014/main" id="{DCE4A29E-6888-494E-B1A8-A066264DEC9D}"/>
              </a:ext>
            </a:extLst>
          </p:cNvPr>
          <p:cNvSpPr/>
          <p:nvPr/>
        </p:nvSpPr>
        <p:spPr>
          <a:xfrm>
            <a:off x="2126107" y="3808616"/>
            <a:ext cx="287258" cy="215444"/>
          </a:xfrm>
          <a:prstGeom prst="rect">
            <a:avLst/>
          </a:prstGeom>
        </p:spPr>
        <p:txBody>
          <a:bodyPr wrap="none">
            <a:spAutoFit/>
          </a:bodyPr>
          <a:lstStyle/>
          <a:p>
            <a:pPr algn="ctr"/>
            <a:r>
              <a:rPr kumimoji="1" lang="en-US" altLang="ja-JP" sz="800">
                <a:latin typeface="+mj-ea"/>
              </a:rPr>
              <a:t>or</a:t>
            </a:r>
            <a:endParaRPr kumimoji="1" lang="en-US" altLang="ja-JP" sz="800"/>
          </a:p>
        </p:txBody>
      </p:sp>
    </p:spTree>
    <p:extLst>
      <p:ext uri="{BB962C8B-B14F-4D97-AF65-F5344CB8AC3E}">
        <p14:creationId xmlns:p14="http://schemas.microsoft.com/office/powerpoint/2010/main" val="36000810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図 53">
            <a:extLst>
              <a:ext uri="{FF2B5EF4-FFF2-40B4-BE49-F238E27FC236}">
                <a16:creationId xmlns:a16="http://schemas.microsoft.com/office/drawing/2014/main" id="{2C64185D-F44A-4E66-8DC3-3A9F13B98B81}"/>
              </a:ext>
            </a:extLst>
          </p:cNvPr>
          <p:cNvPicPr>
            <a:picLocks noChangeAspect="1"/>
          </p:cNvPicPr>
          <p:nvPr/>
        </p:nvPicPr>
        <p:blipFill rotWithShape="1">
          <a:blip r:embed="rId2">
            <a:extLst>
              <a:ext uri="{28A0092B-C50C-407E-A947-70E740481C1C}">
                <a14:useLocalDpi xmlns:a14="http://schemas.microsoft.com/office/drawing/2010/main" val="0"/>
              </a:ext>
            </a:extLst>
          </a:blip>
          <a:srcRect t="142"/>
          <a:stretch/>
        </p:blipFill>
        <p:spPr>
          <a:xfrm>
            <a:off x="3956802" y="2040445"/>
            <a:ext cx="752374" cy="1333424"/>
          </a:xfrm>
          <a:prstGeom prst="rect">
            <a:avLst/>
          </a:prstGeom>
        </p:spPr>
      </p:pic>
      <p:pic>
        <p:nvPicPr>
          <p:cNvPr id="60" name="図 59">
            <a:extLst>
              <a:ext uri="{FF2B5EF4-FFF2-40B4-BE49-F238E27FC236}">
                <a16:creationId xmlns:a16="http://schemas.microsoft.com/office/drawing/2014/main" id="{469955DA-AC0B-44BF-8AC3-35F95B2A17F7}"/>
              </a:ext>
            </a:extLst>
          </p:cNvPr>
          <p:cNvPicPr>
            <a:picLocks noChangeAspect="1"/>
          </p:cNvPicPr>
          <p:nvPr/>
        </p:nvPicPr>
        <p:blipFill rotWithShape="1">
          <a:blip r:embed="rId2">
            <a:extLst>
              <a:ext uri="{28A0092B-C50C-407E-A947-70E740481C1C}">
                <a14:useLocalDpi xmlns:a14="http://schemas.microsoft.com/office/drawing/2010/main" val="0"/>
              </a:ext>
            </a:extLst>
          </a:blip>
          <a:srcRect t="142"/>
          <a:stretch/>
        </p:blipFill>
        <p:spPr>
          <a:xfrm>
            <a:off x="5816086" y="2024278"/>
            <a:ext cx="752374" cy="1333424"/>
          </a:xfrm>
          <a:prstGeom prst="rect">
            <a:avLst/>
          </a:prstGeom>
        </p:spPr>
      </p:pic>
      <p:pic>
        <p:nvPicPr>
          <p:cNvPr id="61" name="図 60">
            <a:extLst>
              <a:ext uri="{FF2B5EF4-FFF2-40B4-BE49-F238E27FC236}">
                <a16:creationId xmlns:a16="http://schemas.microsoft.com/office/drawing/2014/main" id="{C4D4C5FA-FD42-4410-BDE4-F33E13120ABE}"/>
              </a:ext>
            </a:extLst>
          </p:cNvPr>
          <p:cNvPicPr>
            <a:picLocks noChangeAspect="1"/>
          </p:cNvPicPr>
          <p:nvPr/>
        </p:nvPicPr>
        <p:blipFill rotWithShape="1">
          <a:blip r:embed="rId2">
            <a:extLst>
              <a:ext uri="{28A0092B-C50C-407E-A947-70E740481C1C}">
                <a14:useLocalDpi xmlns:a14="http://schemas.microsoft.com/office/drawing/2010/main" val="0"/>
              </a:ext>
            </a:extLst>
          </a:blip>
          <a:srcRect t="142"/>
          <a:stretch/>
        </p:blipFill>
        <p:spPr>
          <a:xfrm>
            <a:off x="7606325" y="2040445"/>
            <a:ext cx="752374" cy="1333424"/>
          </a:xfrm>
          <a:prstGeom prst="rect">
            <a:avLst/>
          </a:prstGeom>
        </p:spPr>
      </p:pic>
      <p:pic>
        <p:nvPicPr>
          <p:cNvPr id="48" name="図 47">
            <a:extLst>
              <a:ext uri="{FF2B5EF4-FFF2-40B4-BE49-F238E27FC236}">
                <a16:creationId xmlns:a16="http://schemas.microsoft.com/office/drawing/2014/main" id="{00000000-0008-0000-0000-000004000000}"/>
              </a:ext>
            </a:extLst>
          </p:cNvPr>
          <p:cNvPicPr>
            <a:picLocks noChangeAspect="1"/>
          </p:cNvPicPr>
          <p:nvPr/>
        </p:nvPicPr>
        <p:blipFill rotWithShape="1">
          <a:blip r:embed="rId2">
            <a:extLst>
              <a:ext uri="{28A0092B-C50C-407E-A947-70E740481C1C}">
                <a14:useLocalDpi xmlns:a14="http://schemas.microsoft.com/office/drawing/2010/main" val="0"/>
              </a:ext>
            </a:extLst>
          </a:blip>
          <a:srcRect t="142"/>
          <a:stretch/>
        </p:blipFill>
        <p:spPr>
          <a:xfrm>
            <a:off x="2226251" y="2027156"/>
            <a:ext cx="752374" cy="1333424"/>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877711" cy="307777"/>
          </a:xfrm>
          <a:prstGeom prst="rect">
            <a:avLst/>
          </a:prstGeom>
          <a:noFill/>
        </p:spPr>
        <p:txBody>
          <a:bodyPr wrap="none" rtlCol="0">
            <a:spAutoFit/>
          </a:bodyPr>
          <a:lstStyle/>
          <a:p>
            <a:r>
              <a:rPr kumimoji="1" lang="ja-JP" altLang="en-US" sz="1400" b="1">
                <a:latin typeface="+mn-ea"/>
              </a:rPr>
              <a:t>●ホカホカタイムの流れについて</a:t>
            </a:r>
            <a:endParaRPr kumimoji="1" lang="en-US" altLang="ja-JP" sz="1400" b="1">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6</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26" name="テキスト ボックス 25">
            <a:extLst>
              <a:ext uri="{FF2B5EF4-FFF2-40B4-BE49-F238E27FC236}">
                <a16:creationId xmlns:a16="http://schemas.microsoft.com/office/drawing/2014/main" id="{75FB35D8-EDAF-4681-A6B2-19BF2EFED49D}"/>
              </a:ext>
            </a:extLst>
          </p:cNvPr>
          <p:cNvSpPr txBox="1"/>
          <p:nvPr/>
        </p:nvSpPr>
        <p:spPr>
          <a:xfrm>
            <a:off x="591845" y="5482889"/>
            <a:ext cx="2300630" cy="261610"/>
          </a:xfrm>
          <a:prstGeom prst="rect">
            <a:avLst/>
          </a:prstGeom>
          <a:noFill/>
        </p:spPr>
        <p:txBody>
          <a:bodyPr wrap="none" rtlCol="0">
            <a:spAutoFit/>
          </a:bodyPr>
          <a:lstStyle/>
          <a:p>
            <a:r>
              <a:rPr kumimoji="1" lang="ja-JP" altLang="en-US" sz="1100" b="1">
                <a:latin typeface="+mn-ea"/>
              </a:rPr>
              <a:t>●キズナの上昇率アップについて</a:t>
            </a:r>
            <a:endParaRPr kumimoji="1" lang="en-US" altLang="ja-JP" sz="1100" b="1">
              <a:latin typeface="+mn-ea"/>
            </a:endParaRPr>
          </a:p>
        </p:txBody>
      </p:sp>
      <p:sp>
        <p:nvSpPr>
          <p:cNvPr id="27" name="テキスト ボックス 26">
            <a:extLst>
              <a:ext uri="{FF2B5EF4-FFF2-40B4-BE49-F238E27FC236}">
                <a16:creationId xmlns:a16="http://schemas.microsoft.com/office/drawing/2014/main" id="{BE9E619B-55A9-4AD3-ADDC-F001D239E2A4}"/>
              </a:ext>
            </a:extLst>
          </p:cNvPr>
          <p:cNvSpPr txBox="1"/>
          <p:nvPr/>
        </p:nvSpPr>
        <p:spPr>
          <a:xfrm>
            <a:off x="848398" y="5756631"/>
            <a:ext cx="7802136" cy="600164"/>
          </a:xfrm>
          <a:prstGeom prst="rect">
            <a:avLst/>
          </a:prstGeom>
          <a:noFill/>
        </p:spPr>
        <p:txBody>
          <a:bodyPr wrap="none" rtlCol="0">
            <a:spAutoFit/>
          </a:bodyPr>
          <a:lstStyle/>
          <a:p>
            <a:r>
              <a:rPr kumimoji="1" lang="ja-JP" altLang="en-US" sz="1100">
                <a:latin typeface="+mn-ea"/>
              </a:rPr>
              <a:t>お風呂に入るたびに各キャラ同士のキズナ上昇率を＋</a:t>
            </a:r>
            <a:r>
              <a:rPr kumimoji="1" lang="en-US" altLang="ja-JP" sz="1100">
                <a:latin typeface="+mn-ea"/>
              </a:rPr>
              <a:t>0.1</a:t>
            </a:r>
            <a:r>
              <a:rPr kumimoji="1" lang="ja-JP" altLang="en-US" sz="1100">
                <a:latin typeface="+mn-ea"/>
              </a:rPr>
              <a:t>加算する。</a:t>
            </a:r>
            <a:r>
              <a:rPr kumimoji="1" lang="en-US" altLang="ja-JP" sz="1100" b="1">
                <a:solidFill>
                  <a:srgbClr val="FF0000"/>
                </a:solidFill>
                <a:latin typeface="+mn-ea"/>
              </a:rPr>
              <a:t>※</a:t>
            </a:r>
            <a:r>
              <a:rPr kumimoji="1" lang="ja-JP" altLang="en-US" sz="1100">
                <a:latin typeface="+mn-ea"/>
              </a:rPr>
              <a:t>数値要調整</a:t>
            </a:r>
            <a:endParaRPr kumimoji="1" lang="en-US" altLang="ja-JP" sz="1100">
              <a:latin typeface="+mn-ea"/>
            </a:endParaRPr>
          </a:p>
          <a:p>
            <a:r>
              <a:rPr lang="ja-JP" altLang="en-US" sz="1100"/>
              <a:t>バフを入れて入浴するたびに加算させる。</a:t>
            </a:r>
            <a:endParaRPr lang="en-US" altLang="ja-JP" sz="1100"/>
          </a:p>
          <a:p>
            <a:r>
              <a:rPr lang="ja-JP" altLang="en-US" sz="1100"/>
              <a:t>各キャラのキズナ上昇率には上限を設定し、上限に達した場合はキズナ上昇率は加算されず、バフの効果のみ得られる。</a:t>
            </a:r>
            <a:endParaRPr lang="en-US" altLang="ja-JP" sz="1100"/>
          </a:p>
        </p:txBody>
      </p:sp>
      <p:sp>
        <p:nvSpPr>
          <p:cNvPr id="33" name="テキスト ボックス 32">
            <a:extLst>
              <a:ext uri="{FF2B5EF4-FFF2-40B4-BE49-F238E27FC236}">
                <a16:creationId xmlns:a16="http://schemas.microsoft.com/office/drawing/2014/main" id="{26A50A1B-ECD9-484B-A077-AB90B80FC5E7}"/>
              </a:ext>
            </a:extLst>
          </p:cNvPr>
          <p:cNvSpPr txBox="1"/>
          <p:nvPr/>
        </p:nvSpPr>
        <p:spPr>
          <a:xfrm>
            <a:off x="591845" y="3960965"/>
            <a:ext cx="1172116" cy="261610"/>
          </a:xfrm>
          <a:prstGeom prst="rect">
            <a:avLst/>
          </a:prstGeom>
          <a:noFill/>
        </p:spPr>
        <p:txBody>
          <a:bodyPr wrap="none" rtlCol="0">
            <a:spAutoFit/>
          </a:bodyPr>
          <a:lstStyle/>
          <a:p>
            <a:r>
              <a:rPr kumimoji="1" lang="ja-JP" altLang="en-US" sz="1100" b="1">
                <a:latin typeface="+mn-ea"/>
              </a:rPr>
              <a:t>●カメラついて</a:t>
            </a:r>
            <a:endParaRPr kumimoji="1" lang="en-US" altLang="ja-JP" sz="1100" b="1">
              <a:latin typeface="+mn-ea"/>
            </a:endParaRPr>
          </a:p>
        </p:txBody>
      </p:sp>
      <p:sp>
        <p:nvSpPr>
          <p:cNvPr id="49" name="テキスト ボックス 48">
            <a:extLst>
              <a:ext uri="{FF2B5EF4-FFF2-40B4-BE49-F238E27FC236}">
                <a16:creationId xmlns:a16="http://schemas.microsoft.com/office/drawing/2014/main" id="{1DD7DEDA-C542-4C21-8283-58E907E41691}"/>
              </a:ext>
            </a:extLst>
          </p:cNvPr>
          <p:cNvSpPr txBox="1"/>
          <p:nvPr/>
        </p:nvSpPr>
        <p:spPr>
          <a:xfrm>
            <a:off x="768271" y="4227870"/>
            <a:ext cx="3429144" cy="430887"/>
          </a:xfrm>
          <a:prstGeom prst="rect">
            <a:avLst/>
          </a:prstGeom>
          <a:noFill/>
        </p:spPr>
        <p:txBody>
          <a:bodyPr wrap="none" rtlCol="0">
            <a:spAutoFit/>
          </a:bodyPr>
          <a:lstStyle/>
          <a:p>
            <a:r>
              <a:rPr kumimoji="1" lang="ja-JP" altLang="en-US" sz="1100">
                <a:latin typeface="+mn-ea"/>
              </a:rPr>
              <a:t>黒木から開始し、左から右にキャラを映していく。</a:t>
            </a:r>
            <a:endParaRPr kumimoji="1" lang="en-US" altLang="ja-JP" sz="1100">
              <a:latin typeface="+mn-ea"/>
            </a:endParaRPr>
          </a:p>
          <a:p>
            <a:r>
              <a:rPr kumimoji="1" lang="ja-JP" altLang="en-US" sz="1100">
                <a:latin typeface="+mn-ea"/>
              </a:rPr>
              <a:t>（</a:t>
            </a:r>
            <a:r>
              <a:rPr kumimoji="1" lang="en-US" altLang="ja-JP" sz="1100">
                <a:latin typeface="+mn-ea"/>
              </a:rPr>
              <a:t>1st</a:t>
            </a:r>
            <a:r>
              <a:rPr kumimoji="1" lang="ja-JP" altLang="en-US" sz="1100">
                <a:latin typeface="+mn-ea"/>
              </a:rPr>
              <a:t>と同じ）</a:t>
            </a:r>
            <a:endParaRPr kumimoji="1" lang="en-US" altLang="ja-JP" sz="1100">
              <a:latin typeface="+mn-ea"/>
            </a:endParaRPr>
          </a:p>
        </p:txBody>
      </p:sp>
      <p:sp>
        <p:nvSpPr>
          <p:cNvPr id="7" name="テキスト ボックス 6">
            <a:extLst>
              <a:ext uri="{FF2B5EF4-FFF2-40B4-BE49-F238E27FC236}">
                <a16:creationId xmlns:a16="http://schemas.microsoft.com/office/drawing/2014/main" id="{E93B224E-6854-4E36-9660-191BB3EB2747}"/>
              </a:ext>
            </a:extLst>
          </p:cNvPr>
          <p:cNvSpPr txBox="1"/>
          <p:nvPr/>
        </p:nvSpPr>
        <p:spPr>
          <a:xfrm>
            <a:off x="3980056" y="2771947"/>
            <a:ext cx="697627" cy="430887"/>
          </a:xfrm>
          <a:prstGeom prst="rect">
            <a:avLst/>
          </a:prstGeom>
          <a:noFill/>
        </p:spPr>
        <p:txBody>
          <a:bodyPr wrap="none" rtlCol="0">
            <a:spAutoFit/>
          </a:bodyPr>
          <a:lstStyle/>
          <a:p>
            <a:r>
              <a:rPr kumimoji="1" lang="en-US" altLang="ja-JP" sz="1400" b="1">
                <a:latin typeface="+mn-ea"/>
              </a:rPr>
              <a:t>1</a:t>
            </a:r>
            <a:r>
              <a:rPr kumimoji="1" lang="ja-JP" altLang="en-US" sz="1400" b="1">
                <a:latin typeface="+mn-ea"/>
              </a:rPr>
              <a:t>人目</a:t>
            </a:r>
            <a:endParaRPr kumimoji="1" lang="en-US" altLang="ja-JP" sz="1400" b="1">
              <a:latin typeface="+mn-ea"/>
            </a:endParaRPr>
          </a:p>
          <a:p>
            <a:r>
              <a:rPr kumimoji="1" lang="en-US" altLang="ja-JP" sz="800" b="1">
                <a:latin typeface="+mn-ea"/>
              </a:rPr>
              <a:t>(</a:t>
            </a:r>
            <a:r>
              <a:rPr kumimoji="1" lang="ja-JP" altLang="en-US" sz="800" b="1">
                <a:latin typeface="+mn-ea"/>
              </a:rPr>
              <a:t>リーダー</a:t>
            </a:r>
            <a:r>
              <a:rPr kumimoji="1" lang="en-US" altLang="ja-JP" sz="800" b="1">
                <a:latin typeface="+mn-ea"/>
              </a:rPr>
              <a:t>)</a:t>
            </a:r>
            <a:endParaRPr kumimoji="1" lang="ja-JP" altLang="en-US" sz="800" b="1">
              <a:latin typeface="+mn-ea"/>
            </a:endParaRPr>
          </a:p>
        </p:txBody>
      </p:sp>
      <p:sp>
        <p:nvSpPr>
          <p:cNvPr id="55" name="テキスト ボックス 54">
            <a:extLst>
              <a:ext uri="{FF2B5EF4-FFF2-40B4-BE49-F238E27FC236}">
                <a16:creationId xmlns:a16="http://schemas.microsoft.com/office/drawing/2014/main" id="{68BF7A7C-9A31-40B8-B591-32A7B2AB9380}"/>
              </a:ext>
            </a:extLst>
          </p:cNvPr>
          <p:cNvSpPr txBox="1"/>
          <p:nvPr/>
        </p:nvSpPr>
        <p:spPr>
          <a:xfrm>
            <a:off x="5889687" y="2803303"/>
            <a:ext cx="665567" cy="307777"/>
          </a:xfrm>
          <a:prstGeom prst="rect">
            <a:avLst/>
          </a:prstGeom>
          <a:noFill/>
        </p:spPr>
        <p:txBody>
          <a:bodyPr wrap="none" rtlCol="0">
            <a:spAutoFit/>
          </a:bodyPr>
          <a:lstStyle/>
          <a:p>
            <a:r>
              <a:rPr kumimoji="1" lang="en-US" altLang="ja-JP" sz="1400" b="1">
                <a:latin typeface="+mn-ea"/>
              </a:rPr>
              <a:t>2</a:t>
            </a:r>
            <a:r>
              <a:rPr kumimoji="1" lang="ja-JP" altLang="en-US" sz="1400" b="1">
                <a:latin typeface="+mn-ea"/>
              </a:rPr>
              <a:t>人目</a:t>
            </a:r>
          </a:p>
        </p:txBody>
      </p:sp>
      <p:sp>
        <p:nvSpPr>
          <p:cNvPr id="56" name="テキスト ボックス 55">
            <a:extLst>
              <a:ext uri="{FF2B5EF4-FFF2-40B4-BE49-F238E27FC236}">
                <a16:creationId xmlns:a16="http://schemas.microsoft.com/office/drawing/2014/main" id="{7433E64A-6E37-42B8-9B83-9701BB61A236}"/>
              </a:ext>
            </a:extLst>
          </p:cNvPr>
          <p:cNvSpPr txBox="1"/>
          <p:nvPr/>
        </p:nvSpPr>
        <p:spPr>
          <a:xfrm>
            <a:off x="7694599" y="2807955"/>
            <a:ext cx="665567" cy="307777"/>
          </a:xfrm>
          <a:prstGeom prst="rect">
            <a:avLst/>
          </a:prstGeom>
          <a:noFill/>
        </p:spPr>
        <p:txBody>
          <a:bodyPr wrap="none" rtlCol="0">
            <a:spAutoFit/>
          </a:bodyPr>
          <a:lstStyle/>
          <a:p>
            <a:r>
              <a:rPr kumimoji="1" lang="en-US" altLang="ja-JP" sz="1400" b="1">
                <a:latin typeface="+mn-ea"/>
              </a:rPr>
              <a:t>3</a:t>
            </a:r>
            <a:r>
              <a:rPr kumimoji="1" lang="ja-JP" altLang="en-US" sz="1400" b="1">
                <a:latin typeface="+mn-ea"/>
              </a:rPr>
              <a:t>人目</a:t>
            </a:r>
          </a:p>
        </p:txBody>
      </p:sp>
      <p:sp>
        <p:nvSpPr>
          <p:cNvPr id="8" name="矢印: 右 7">
            <a:extLst>
              <a:ext uri="{FF2B5EF4-FFF2-40B4-BE49-F238E27FC236}">
                <a16:creationId xmlns:a16="http://schemas.microsoft.com/office/drawing/2014/main" id="{F1B900CB-B2B4-4BF0-8270-9C9786B8C014}"/>
              </a:ext>
            </a:extLst>
          </p:cNvPr>
          <p:cNvSpPr/>
          <p:nvPr/>
        </p:nvSpPr>
        <p:spPr>
          <a:xfrm>
            <a:off x="4938297" y="2768299"/>
            <a:ext cx="751310"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57" name="矢印: 右 56">
            <a:extLst>
              <a:ext uri="{FF2B5EF4-FFF2-40B4-BE49-F238E27FC236}">
                <a16:creationId xmlns:a16="http://schemas.microsoft.com/office/drawing/2014/main" id="{FD03FDA5-EF11-4063-A046-9F14AF58C79B}"/>
              </a:ext>
            </a:extLst>
          </p:cNvPr>
          <p:cNvSpPr/>
          <p:nvPr/>
        </p:nvSpPr>
        <p:spPr>
          <a:xfrm>
            <a:off x="6743993" y="2768298"/>
            <a:ext cx="751310"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58" name="テキスト ボックス 57">
            <a:extLst>
              <a:ext uri="{FF2B5EF4-FFF2-40B4-BE49-F238E27FC236}">
                <a16:creationId xmlns:a16="http://schemas.microsoft.com/office/drawing/2014/main" id="{6B323FC1-A40E-4F39-95AF-39D8FFD01BF4}"/>
              </a:ext>
            </a:extLst>
          </p:cNvPr>
          <p:cNvSpPr txBox="1"/>
          <p:nvPr/>
        </p:nvSpPr>
        <p:spPr>
          <a:xfrm>
            <a:off x="4861132" y="2513575"/>
            <a:ext cx="889987" cy="261610"/>
          </a:xfrm>
          <a:prstGeom prst="rect">
            <a:avLst/>
          </a:prstGeom>
          <a:noFill/>
        </p:spPr>
        <p:txBody>
          <a:bodyPr wrap="none" rtlCol="0">
            <a:spAutoFit/>
          </a:bodyPr>
          <a:lstStyle/>
          <a:p>
            <a:r>
              <a:rPr kumimoji="1" lang="ja-JP" altLang="en-US" sz="1100">
                <a:latin typeface="+mn-ea"/>
              </a:rPr>
              <a:t>カメラ移動</a:t>
            </a:r>
          </a:p>
        </p:txBody>
      </p:sp>
      <p:sp>
        <p:nvSpPr>
          <p:cNvPr id="59" name="テキスト ボックス 58">
            <a:extLst>
              <a:ext uri="{FF2B5EF4-FFF2-40B4-BE49-F238E27FC236}">
                <a16:creationId xmlns:a16="http://schemas.microsoft.com/office/drawing/2014/main" id="{62900DEF-81FC-4D09-A7C6-F751CC3A25B7}"/>
              </a:ext>
            </a:extLst>
          </p:cNvPr>
          <p:cNvSpPr txBox="1"/>
          <p:nvPr/>
        </p:nvSpPr>
        <p:spPr>
          <a:xfrm>
            <a:off x="6684403" y="2528574"/>
            <a:ext cx="889987" cy="261610"/>
          </a:xfrm>
          <a:prstGeom prst="rect">
            <a:avLst/>
          </a:prstGeom>
          <a:noFill/>
        </p:spPr>
        <p:txBody>
          <a:bodyPr wrap="none" rtlCol="0">
            <a:spAutoFit/>
          </a:bodyPr>
          <a:lstStyle/>
          <a:p>
            <a:r>
              <a:rPr kumimoji="1" lang="ja-JP" altLang="en-US" sz="1100">
                <a:latin typeface="+mn-ea"/>
              </a:rPr>
              <a:t>カメラ移動</a:t>
            </a:r>
          </a:p>
        </p:txBody>
      </p:sp>
      <p:sp>
        <p:nvSpPr>
          <p:cNvPr id="41" name="矢印: 右 40">
            <a:extLst>
              <a:ext uri="{FF2B5EF4-FFF2-40B4-BE49-F238E27FC236}">
                <a16:creationId xmlns:a16="http://schemas.microsoft.com/office/drawing/2014/main" id="{7C0CA3A7-4092-45D7-9EAC-E7C7D31FC884}"/>
              </a:ext>
            </a:extLst>
          </p:cNvPr>
          <p:cNvSpPr/>
          <p:nvPr/>
        </p:nvSpPr>
        <p:spPr>
          <a:xfrm>
            <a:off x="3072758" y="2768298"/>
            <a:ext cx="751310"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44" name="テキスト ボックス 43">
            <a:extLst>
              <a:ext uri="{FF2B5EF4-FFF2-40B4-BE49-F238E27FC236}">
                <a16:creationId xmlns:a16="http://schemas.microsoft.com/office/drawing/2014/main" id="{00822A62-D024-4B74-B844-4DA14628B662}"/>
              </a:ext>
            </a:extLst>
          </p:cNvPr>
          <p:cNvSpPr txBox="1"/>
          <p:nvPr/>
        </p:nvSpPr>
        <p:spPr>
          <a:xfrm>
            <a:off x="2995593" y="2513574"/>
            <a:ext cx="889987" cy="261610"/>
          </a:xfrm>
          <a:prstGeom prst="rect">
            <a:avLst/>
          </a:prstGeom>
          <a:noFill/>
        </p:spPr>
        <p:txBody>
          <a:bodyPr wrap="none" rtlCol="0">
            <a:spAutoFit/>
          </a:bodyPr>
          <a:lstStyle/>
          <a:p>
            <a:r>
              <a:rPr kumimoji="1" lang="ja-JP" altLang="en-US" sz="1100">
                <a:latin typeface="+mn-ea"/>
              </a:rPr>
              <a:t>カメラ移動</a:t>
            </a:r>
          </a:p>
        </p:txBody>
      </p:sp>
      <p:sp>
        <p:nvSpPr>
          <p:cNvPr id="46" name="テキスト ボックス 45">
            <a:extLst>
              <a:ext uri="{FF2B5EF4-FFF2-40B4-BE49-F238E27FC236}">
                <a16:creationId xmlns:a16="http://schemas.microsoft.com/office/drawing/2014/main" id="{D28B9186-2B1A-47E0-9656-5C4131FC8C91}"/>
              </a:ext>
            </a:extLst>
          </p:cNvPr>
          <p:cNvSpPr txBox="1"/>
          <p:nvPr/>
        </p:nvSpPr>
        <p:spPr>
          <a:xfrm>
            <a:off x="2335035" y="2803302"/>
            <a:ext cx="543739" cy="307777"/>
          </a:xfrm>
          <a:prstGeom prst="rect">
            <a:avLst/>
          </a:prstGeom>
          <a:noFill/>
        </p:spPr>
        <p:txBody>
          <a:bodyPr wrap="none" rtlCol="0">
            <a:spAutoFit/>
          </a:bodyPr>
          <a:lstStyle/>
          <a:p>
            <a:r>
              <a:rPr kumimoji="1" lang="ja-JP" altLang="en-US" sz="1400" b="1">
                <a:latin typeface="+mn-ea"/>
              </a:rPr>
              <a:t>黒木</a:t>
            </a:r>
            <a:endParaRPr kumimoji="1" lang="ja-JP" altLang="en-US" sz="800" b="1">
              <a:latin typeface="+mn-ea"/>
            </a:endParaRPr>
          </a:p>
        </p:txBody>
      </p:sp>
      <p:sp>
        <p:nvSpPr>
          <p:cNvPr id="67" name="矢印: 右 66">
            <a:extLst>
              <a:ext uri="{FF2B5EF4-FFF2-40B4-BE49-F238E27FC236}">
                <a16:creationId xmlns:a16="http://schemas.microsoft.com/office/drawing/2014/main" id="{B67B86FA-54D5-4F9D-9285-B51E6A71F8C1}"/>
              </a:ext>
            </a:extLst>
          </p:cNvPr>
          <p:cNvSpPr/>
          <p:nvPr/>
        </p:nvSpPr>
        <p:spPr>
          <a:xfrm>
            <a:off x="1415441" y="2751659"/>
            <a:ext cx="751310"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40" name="テキスト ボックス 39">
            <a:extLst>
              <a:ext uri="{FF2B5EF4-FFF2-40B4-BE49-F238E27FC236}">
                <a16:creationId xmlns:a16="http://schemas.microsoft.com/office/drawing/2014/main" id="{5079375D-12D7-4115-AB61-94F25D6AA91C}"/>
              </a:ext>
            </a:extLst>
          </p:cNvPr>
          <p:cNvSpPr txBox="1"/>
          <p:nvPr/>
        </p:nvSpPr>
        <p:spPr>
          <a:xfrm>
            <a:off x="591845" y="855202"/>
            <a:ext cx="8630889" cy="1277273"/>
          </a:xfrm>
          <a:prstGeom prst="rect">
            <a:avLst/>
          </a:prstGeom>
          <a:noFill/>
        </p:spPr>
        <p:txBody>
          <a:bodyPr wrap="none" rtlCol="0">
            <a:spAutoFit/>
          </a:bodyPr>
          <a:lstStyle/>
          <a:p>
            <a:r>
              <a:rPr kumimoji="1" lang="ja-JP" altLang="en-US" sz="1100">
                <a:latin typeface="+mn-ea"/>
              </a:rPr>
              <a:t>全体を映したあと、黒木から順に流れるようにカメラを移動させる。</a:t>
            </a:r>
            <a:endParaRPr kumimoji="1" lang="en-US" altLang="ja-JP" sz="1100">
              <a:latin typeface="+mn-ea"/>
            </a:endParaRPr>
          </a:p>
          <a:p>
            <a:r>
              <a:rPr kumimoji="1" lang="ja-JP" altLang="en-US" sz="1100">
                <a:latin typeface="+mn-ea"/>
              </a:rPr>
              <a:t>開始から結果画面に遷移させるまで</a:t>
            </a:r>
            <a:r>
              <a:rPr kumimoji="1" lang="en-US" altLang="ja-JP" sz="1100">
                <a:latin typeface="+mn-ea"/>
              </a:rPr>
              <a:t>10</a:t>
            </a:r>
            <a:r>
              <a:rPr kumimoji="1" lang="ja-JP" altLang="en-US" sz="1100">
                <a:latin typeface="+mn-ea"/>
              </a:rPr>
              <a:t>秒かからないくらいの想定。</a:t>
            </a:r>
            <a:r>
              <a:rPr kumimoji="1" lang="en-US" altLang="ja-JP" sz="1100">
                <a:latin typeface="+mn-ea"/>
              </a:rPr>
              <a:t>3</a:t>
            </a:r>
            <a:r>
              <a:rPr kumimoji="1" lang="ja-JP" altLang="en-US" sz="1100">
                <a:latin typeface="+mn-ea"/>
              </a:rPr>
              <a:t>キャラ目を映し終えたら自動で</a:t>
            </a:r>
            <a:r>
              <a:rPr kumimoji="1" lang="ja-JP" altLang="en-US" sz="1100"/>
              <a:t>ほかほか結果画面に遷移させる。</a:t>
            </a:r>
            <a:endParaRPr kumimoji="1" lang="en-US" altLang="ja-JP" sz="1100"/>
          </a:p>
          <a:p>
            <a:r>
              <a:rPr kumimoji="1" lang="ja-JP" altLang="en-US" sz="1100" strike="sngStrike">
                <a:solidFill>
                  <a:srgbClr val="FF0000"/>
                </a:solidFill>
                <a:latin typeface="+mn-ea"/>
              </a:rPr>
              <a:t>部隊が</a:t>
            </a:r>
            <a:r>
              <a:rPr kumimoji="1" lang="en-US" altLang="ja-JP" sz="1100" strike="sngStrike">
                <a:solidFill>
                  <a:srgbClr val="FF0000"/>
                </a:solidFill>
                <a:latin typeface="+mn-ea"/>
              </a:rPr>
              <a:t>2</a:t>
            </a:r>
            <a:r>
              <a:rPr kumimoji="1" lang="ja-JP" altLang="en-US" sz="1100" strike="sngStrike">
                <a:solidFill>
                  <a:srgbClr val="FF0000"/>
                </a:solidFill>
                <a:latin typeface="+mn-ea"/>
              </a:rPr>
              <a:t>人だった場合、</a:t>
            </a:r>
            <a:r>
              <a:rPr kumimoji="1" lang="en-US" altLang="ja-JP" sz="1100" strike="sngStrike">
                <a:solidFill>
                  <a:srgbClr val="FF0000"/>
                </a:solidFill>
                <a:latin typeface="+mn-ea"/>
              </a:rPr>
              <a:t>3</a:t>
            </a:r>
            <a:r>
              <a:rPr kumimoji="1" lang="ja-JP" altLang="en-US" sz="1100" strike="sngStrike">
                <a:solidFill>
                  <a:srgbClr val="FF0000"/>
                </a:solidFill>
                <a:latin typeface="+mn-ea"/>
              </a:rPr>
              <a:t>キャラ目のカメラで再度ジャンヌを映す。</a:t>
            </a:r>
            <a:endParaRPr kumimoji="1" lang="en-US" altLang="ja-JP" sz="1100" strike="sngStrike">
              <a:solidFill>
                <a:srgbClr val="FF0000"/>
              </a:solidFill>
              <a:latin typeface="+mn-ea"/>
            </a:endParaRPr>
          </a:p>
          <a:p>
            <a:r>
              <a:rPr kumimoji="1" lang="ja-JP" altLang="en-US" sz="1100" strike="sngStrike">
                <a:solidFill>
                  <a:srgbClr val="FF0000"/>
                </a:solidFill>
                <a:latin typeface="+mn-ea"/>
              </a:rPr>
              <a:t>部隊が</a:t>
            </a:r>
            <a:r>
              <a:rPr kumimoji="1" lang="en-US" altLang="ja-JP" sz="1100" strike="sngStrike">
                <a:solidFill>
                  <a:srgbClr val="FF0000"/>
                </a:solidFill>
                <a:latin typeface="+mn-ea"/>
              </a:rPr>
              <a:t>1</a:t>
            </a:r>
            <a:r>
              <a:rPr kumimoji="1" lang="ja-JP" altLang="en-US" sz="1100" strike="sngStrike">
                <a:solidFill>
                  <a:srgbClr val="FF0000"/>
                </a:solidFill>
                <a:latin typeface="+mn-ea"/>
              </a:rPr>
              <a:t>人だった場合、</a:t>
            </a:r>
            <a:r>
              <a:rPr kumimoji="1" lang="en-US" altLang="ja-JP" sz="1100" strike="sngStrike">
                <a:solidFill>
                  <a:srgbClr val="FF0000"/>
                </a:solidFill>
                <a:latin typeface="+mn-ea"/>
              </a:rPr>
              <a:t>2</a:t>
            </a:r>
            <a:r>
              <a:rPr kumimoji="1" lang="ja-JP" altLang="en-US" sz="1100" strike="sngStrike">
                <a:solidFill>
                  <a:srgbClr val="FF0000"/>
                </a:solidFill>
                <a:latin typeface="+mn-ea"/>
              </a:rPr>
              <a:t>キャラ目のカメラで再度ジャンヌを映し、</a:t>
            </a:r>
            <a:r>
              <a:rPr kumimoji="1" lang="en-US" altLang="ja-JP" sz="1100" strike="sngStrike">
                <a:solidFill>
                  <a:srgbClr val="FF0000"/>
                </a:solidFill>
                <a:latin typeface="+mn-ea"/>
              </a:rPr>
              <a:t>3</a:t>
            </a:r>
            <a:r>
              <a:rPr kumimoji="1" lang="ja-JP" altLang="en-US" sz="1100" strike="sngStrike">
                <a:solidFill>
                  <a:srgbClr val="FF0000"/>
                </a:solidFill>
                <a:latin typeface="+mn-ea"/>
              </a:rPr>
              <a:t>キャラ目のカメラで再度</a:t>
            </a:r>
            <a:r>
              <a:rPr kumimoji="1" lang="en-US" altLang="ja-JP" sz="1100" strike="sngStrike">
                <a:solidFill>
                  <a:srgbClr val="FF0000"/>
                </a:solidFill>
                <a:latin typeface="+mn-ea"/>
              </a:rPr>
              <a:t>1</a:t>
            </a:r>
            <a:r>
              <a:rPr kumimoji="1" lang="ja-JP" altLang="en-US" sz="1100" strike="sngStrike">
                <a:solidFill>
                  <a:srgbClr val="FF0000"/>
                </a:solidFill>
                <a:latin typeface="+mn-ea"/>
              </a:rPr>
              <a:t>人目を映す。</a:t>
            </a:r>
            <a:endParaRPr kumimoji="1" lang="en-US" altLang="ja-JP" sz="1100" strike="sngStrike">
              <a:solidFill>
                <a:srgbClr val="FF0000"/>
              </a:solidFill>
              <a:latin typeface="+mn-ea"/>
            </a:endParaRPr>
          </a:p>
          <a:p>
            <a:r>
              <a:rPr kumimoji="1" lang="ja-JP" altLang="en-US" sz="1100" strike="sngStrike">
                <a:solidFill>
                  <a:srgbClr val="FF0000"/>
                </a:solidFill>
                <a:latin typeface="+mn-ea"/>
              </a:rPr>
              <a:t>枠に空きがある場合は詰めて表示させる。</a:t>
            </a:r>
            <a:endParaRPr kumimoji="1" lang="en-US" altLang="ja-JP" sz="1100" strike="sngStrike">
              <a:solidFill>
                <a:srgbClr val="FF0000"/>
              </a:solidFill>
              <a:latin typeface="+mn-ea"/>
            </a:endParaRPr>
          </a:p>
          <a:p>
            <a:r>
              <a:rPr kumimoji="1" lang="en-US" altLang="ja-JP" sz="1100">
                <a:solidFill>
                  <a:srgbClr val="FF0000"/>
                </a:solidFill>
                <a:latin typeface="+mn-ea"/>
              </a:rPr>
              <a:t>※</a:t>
            </a:r>
            <a:r>
              <a:rPr kumimoji="1" lang="ja-JP" altLang="en-US" sz="1100">
                <a:latin typeface="+mn-ea"/>
              </a:rPr>
              <a:t>枠に空きが生まれる状況が発生しなくなったため削除</a:t>
            </a:r>
            <a:endParaRPr kumimoji="1" lang="en-US" altLang="ja-JP" sz="1100">
              <a:latin typeface="+mn-ea"/>
            </a:endParaRPr>
          </a:p>
          <a:p>
            <a:endParaRPr kumimoji="1" lang="en-US" altLang="ja-JP" sz="1100">
              <a:latin typeface="+mn-ea"/>
            </a:endParaRPr>
          </a:p>
        </p:txBody>
      </p:sp>
      <p:pic>
        <p:nvPicPr>
          <p:cNvPr id="6" name="図 5">
            <a:extLst>
              <a:ext uri="{FF2B5EF4-FFF2-40B4-BE49-F238E27FC236}">
                <a16:creationId xmlns:a16="http://schemas.microsoft.com/office/drawing/2014/main" id="{C51F950B-C32C-4DE4-A708-7148E090483D}"/>
              </a:ext>
            </a:extLst>
          </p:cNvPr>
          <p:cNvPicPr>
            <a:picLocks noChangeAspect="1"/>
          </p:cNvPicPr>
          <p:nvPr/>
        </p:nvPicPr>
        <p:blipFill>
          <a:blip r:embed="rId3"/>
          <a:stretch>
            <a:fillRect/>
          </a:stretch>
        </p:blipFill>
        <p:spPr>
          <a:xfrm>
            <a:off x="591845" y="2024278"/>
            <a:ext cx="752374" cy="1355234"/>
          </a:xfrm>
          <a:prstGeom prst="rect">
            <a:avLst/>
          </a:prstGeom>
        </p:spPr>
      </p:pic>
      <p:grpSp>
        <p:nvGrpSpPr>
          <p:cNvPr id="10" name="グループ化 9">
            <a:extLst>
              <a:ext uri="{FF2B5EF4-FFF2-40B4-BE49-F238E27FC236}">
                <a16:creationId xmlns:a16="http://schemas.microsoft.com/office/drawing/2014/main" id="{ED2DF00E-C660-4457-B085-9E924798EB2F}"/>
              </a:ext>
            </a:extLst>
          </p:cNvPr>
          <p:cNvGrpSpPr/>
          <p:nvPr/>
        </p:nvGrpSpPr>
        <p:grpSpPr>
          <a:xfrm>
            <a:off x="4197415" y="3986845"/>
            <a:ext cx="3663546" cy="1470318"/>
            <a:chOff x="4411221" y="3610051"/>
            <a:chExt cx="3663546" cy="1470318"/>
          </a:xfrm>
        </p:grpSpPr>
        <p:grpSp>
          <p:nvGrpSpPr>
            <p:cNvPr id="3" name="グループ化 2">
              <a:extLst>
                <a:ext uri="{FF2B5EF4-FFF2-40B4-BE49-F238E27FC236}">
                  <a16:creationId xmlns:a16="http://schemas.microsoft.com/office/drawing/2014/main" id="{E3A6243B-CE2E-42F8-9D13-84BC27AD9A1E}"/>
                </a:ext>
              </a:extLst>
            </p:cNvPr>
            <p:cNvGrpSpPr/>
            <p:nvPr/>
          </p:nvGrpSpPr>
          <p:grpSpPr>
            <a:xfrm>
              <a:off x="4411221" y="3610051"/>
              <a:ext cx="3663546" cy="1470318"/>
              <a:chOff x="4373841" y="4822277"/>
              <a:chExt cx="3663546" cy="1470318"/>
            </a:xfrm>
          </p:grpSpPr>
          <p:pic>
            <p:nvPicPr>
              <p:cNvPr id="36" name="Picture 2" descr="ãæ¸©æ³ ã¤ã©ã¹ããã®ç»åæ¤ç´¢çµæ">
                <a:extLst>
                  <a:ext uri="{FF2B5EF4-FFF2-40B4-BE49-F238E27FC236}">
                    <a16:creationId xmlns:a16="http://schemas.microsoft.com/office/drawing/2014/main" id="{A8DF5DDB-DD3C-4E15-839C-0CE8125B234D}"/>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6800" l="250" r="90000">
                            <a14:foregroundMark x1="55250" y1="55200" x2="55250" y2="55200"/>
                            <a14:foregroundMark x1="63750" y1="57200" x2="63750" y2="57200"/>
                            <a14:foregroundMark x1="71500" y1="62200" x2="71500" y2="62200"/>
                            <a14:foregroundMark x1="72125" y1="68000" x2="72125" y2="68000"/>
                            <a14:foregroundMark x1="71000" y1="61400" x2="71000" y2="62800"/>
                            <a14:foregroundMark x1="70875" y1="63600" x2="70875" y2="63600"/>
                            <a14:foregroundMark x1="70875" y1="64200" x2="70875" y2="64200"/>
                            <a14:foregroundMark x1="68875" y1="68600" x2="68875" y2="68600"/>
                            <a14:foregroundMark x1="57625" y1="85000" x2="57625" y2="85000"/>
                            <a14:foregroundMark x1="56500" y1="91000" x2="70750" y2="87000"/>
                            <a14:foregroundMark x1="70750" y1="87000" x2="73375" y2="84400"/>
                            <a14:foregroundMark x1="64375" y1="81800" x2="64375" y2="81800"/>
                            <a14:foregroundMark x1="49375" y1="90000" x2="15750" y2="84600"/>
                            <a14:foregroundMark x1="15750" y1="84600" x2="11125" y2="76400"/>
                            <a14:foregroundMark x1="11125" y1="76400" x2="23000" y2="61400"/>
                            <a14:foregroundMark x1="23000" y1="61400" x2="40000" y2="54600"/>
                            <a14:foregroundMark x1="40000" y1="54600" x2="70250" y2="66400"/>
                            <a14:foregroundMark x1="70250" y1="66400" x2="72250" y2="77800"/>
                            <a14:foregroundMark x1="72250" y1="77800" x2="79000" y2="79000"/>
                            <a14:foregroundMark x1="79000" y1="79000" x2="74000" y2="71200"/>
                            <a14:foregroundMark x1="74000" y1="71200" x2="53125" y2="56200"/>
                            <a14:foregroundMark x1="53125" y1="56200" x2="27875" y2="56600"/>
                            <a14:foregroundMark x1="27875" y1="56600" x2="18250" y2="60200"/>
                            <a14:foregroundMark x1="18250" y1="60200" x2="11625" y2="66400"/>
                            <a14:foregroundMark x1="11625" y1="66400" x2="10500" y2="76600"/>
                            <a14:foregroundMark x1="10500" y1="76600" x2="13125" y2="86600"/>
                            <a14:foregroundMark x1="13125" y1="86600" x2="19750" y2="91400"/>
                            <a14:foregroundMark x1="19750" y1="91400" x2="60625" y2="78800"/>
                            <a14:foregroundMark x1="60625" y1="78800" x2="60625" y2="78800"/>
                            <a14:foregroundMark x1="72625" y1="62600" x2="75125" y2="64000"/>
                            <a14:foregroundMark x1="77000" y1="65000" x2="77000" y2="65600"/>
                            <a14:foregroundMark x1="77000" y1="65800" x2="77000" y2="66400"/>
                            <a14:foregroundMark x1="77000" y1="66400" x2="77000" y2="66400"/>
                            <a14:foregroundMark x1="76750" y1="66800" x2="76750" y2="66800"/>
                            <a14:foregroundMark x1="76750" y1="66800" x2="76750" y2="66800"/>
                            <a14:foregroundMark x1="76625" y1="67200" x2="76625" y2="67200"/>
                            <a14:foregroundMark x1="76500" y1="66800" x2="76500" y2="66800"/>
                            <a14:foregroundMark x1="76500" y1="66400" x2="76750" y2="68200"/>
                            <a14:foregroundMark x1="76750" y1="69200" x2="77000" y2="74800"/>
                            <a14:foregroundMark x1="76875" y1="81000" x2="76375" y2="82800"/>
                            <a14:foregroundMark x1="76125" y1="78000" x2="75375" y2="85600"/>
                            <a14:foregroundMark x1="74875" y1="79800" x2="69875" y2="86400"/>
                            <a14:foregroundMark x1="69875" y1="86400" x2="69750" y2="86400"/>
                            <a14:foregroundMark x1="71000" y1="83800" x2="38875" y2="87800"/>
                            <a14:foregroundMark x1="58625" y1="88600" x2="37000" y2="89600"/>
                            <a14:foregroundMark x1="64250" y1="91000" x2="28625" y2="90400"/>
                            <a14:foregroundMark x1="53500" y1="92000" x2="24125" y2="92000"/>
                            <a14:foregroundMark x1="58000" y1="92200" x2="22000" y2="94400"/>
                            <a14:foregroundMark x1="57250" y1="96000" x2="30000" y2="96800"/>
                            <a14:foregroundMark x1="47375" y1="93400" x2="27250" y2="93400"/>
                            <a14:foregroundMark x1="33250" y1="92000" x2="2625" y2="87200"/>
                            <a14:foregroundMark x1="2625" y1="87200" x2="875" y2="86200"/>
                            <a14:foregroundMark x1="21625" y1="91000" x2="6125" y2="80800"/>
                            <a14:foregroundMark x1="6125" y1="80800" x2="5375" y2="75800"/>
                            <a14:foregroundMark x1="22875" y1="93600" x2="7125" y2="84600"/>
                            <a14:foregroundMark x1="7125" y1="84600" x2="4875" y2="81800"/>
                            <a14:foregroundMark x1="15625" y1="95000" x2="11875" y2="86000"/>
                            <a14:foregroundMark x1="11875" y1="86000" x2="11875" y2="85800"/>
                            <a14:foregroundMark x1="19125" y1="93000" x2="6750" y2="83200"/>
                            <a14:foregroundMark x1="13750" y1="91000" x2="6625" y2="88400"/>
                            <a14:foregroundMark x1="6625" y1="88400" x2="6750" y2="88400"/>
                            <a14:foregroundMark x1="11375" y1="91800" x2="20750" y2="96800"/>
                            <a14:foregroundMark x1="20750" y1="96800" x2="25750" y2="96600"/>
                            <a14:foregroundMark x1="75750" y1="62600" x2="75750" y2="62600"/>
                            <a14:foregroundMark x1="77125" y1="62000" x2="77125" y2="62000"/>
                            <a14:foregroundMark x1="77125" y1="62000" x2="77125" y2="62000"/>
                            <a14:foregroundMark x1="77125" y1="62000" x2="77125" y2="62000"/>
                            <a14:foregroundMark x1="77000" y1="62600" x2="77000" y2="62600"/>
                            <a14:foregroundMark x1="77000" y1="62800" x2="77000" y2="62800"/>
                            <a14:foregroundMark x1="77000" y1="62800" x2="77000" y2="63600"/>
                            <a14:foregroundMark x1="77000" y1="65000" x2="77000" y2="66600"/>
                            <a14:foregroundMark x1="77000" y1="67200" x2="77250" y2="69800"/>
                            <a14:foregroundMark x1="77375" y1="70200" x2="78000" y2="75400"/>
                            <a14:foregroundMark x1="78000" y1="76200" x2="77750" y2="77000"/>
                            <a14:foregroundMark x1="77000" y1="76400" x2="76875" y2="69000"/>
                            <a14:foregroundMark x1="76750" y1="65400" x2="69625" y2="63000"/>
                            <a14:foregroundMark x1="69625" y1="63000" x2="69625" y2="63000"/>
                            <a14:foregroundMark x1="70500" y1="62200" x2="73250" y2="61400"/>
                            <a14:foregroundMark x1="73250" y1="60600" x2="68375" y2="57800"/>
                            <a14:foregroundMark x1="71750" y1="57800" x2="69875" y2="58000"/>
                            <a14:foregroundMark x1="76625" y1="59400" x2="70750" y2="59600"/>
                            <a14:foregroundMark x1="77250" y1="61400" x2="74000" y2="61600"/>
                            <a14:foregroundMark x1="75250" y1="60400" x2="60125" y2="57600"/>
                            <a14:foregroundMark x1="73500" y1="59800" x2="74875" y2="63200"/>
                            <a14:foregroundMark x1="80000" y1="67400" x2="69875" y2="63200"/>
                            <a14:foregroundMark x1="79875" y1="64800" x2="56125" y2="61800"/>
                            <a14:foregroundMark x1="65750" y1="57000" x2="52875" y2="54000"/>
                            <a14:foregroundMark x1="74625" y1="57600" x2="65250" y2="57600"/>
                            <a14:foregroundMark x1="68000" y1="57800" x2="57125" y2="54200"/>
                            <a14:foregroundMark x1="66875" y1="55800" x2="57375" y2="54200"/>
                            <a14:foregroundMark x1="65750" y1="54800" x2="40875" y2="51000"/>
                            <a14:foregroundMark x1="61750" y1="53200" x2="52500" y2="53000"/>
                            <a14:foregroundMark x1="73375" y1="56600" x2="60250" y2="54800"/>
                            <a14:foregroundMark x1="69375" y1="56200" x2="63875" y2="54800"/>
                            <a14:foregroundMark x1="66500" y1="54800" x2="64250" y2="55000"/>
                            <a14:foregroundMark x1="62875" y1="54400" x2="39625" y2="51600"/>
                            <a14:foregroundMark x1="43875" y1="50600" x2="38125" y2="50800"/>
                            <a14:foregroundMark x1="54000" y1="51400" x2="41125" y2="50800"/>
                            <a14:foregroundMark x1="56500" y1="50800" x2="40625" y2="50400"/>
                            <a14:foregroundMark x1="54375" y1="50200" x2="36625" y2="49200"/>
                            <a14:foregroundMark x1="44375" y1="49200" x2="20750" y2="49200"/>
                            <a14:foregroundMark x1="33625" y1="50600" x2="16500" y2="51000"/>
                            <a14:foregroundMark x1="29625" y1="53200" x2="10500" y2="55800"/>
                            <a14:foregroundMark x1="21250" y1="58800" x2="250" y2="60600"/>
                            <a14:foregroundMark x1="9500" y1="57800" x2="9875" y2="69600"/>
                            <a14:foregroundMark x1="9875" y1="69600" x2="9125" y2="74400"/>
                            <a14:foregroundMark x1="500" y1="49600" x2="2221" y2="48541"/>
                            <a14:backgroundMark x1="80125" y1="21800" x2="87750" y2="49000"/>
                            <a14:backgroundMark x1="87750" y1="49000" x2="84500" y2="59400"/>
                            <a14:backgroundMark x1="84500" y1="59400" x2="79000" y2="54600"/>
                            <a14:backgroundMark x1="79000" y1="54600" x2="80250" y2="31200"/>
                            <a14:backgroundMark x1="80250" y1="31200" x2="88250" y2="20400"/>
                            <a14:backgroundMark x1="32250" y1="30200" x2="32250" y2="30200"/>
                            <a14:backgroundMark x1="32000" y1="29600" x2="32000" y2="29600"/>
                            <a14:backgroundMark x1="29625" y1="36000" x2="38375" y2="39000"/>
                            <a14:backgroundMark x1="38375" y1="39000" x2="41000" y2="39000"/>
                            <a14:backgroundMark x1="29000" y1="39600" x2="38250" y2="39800"/>
                            <a14:backgroundMark x1="38250" y1="39800" x2="40500" y2="39600"/>
                            <a14:backgroundMark x1="31625" y1="39400" x2="41375" y2="39800"/>
                            <a14:backgroundMark x1="41375" y1="39800" x2="55125" y2="38000"/>
                            <a14:backgroundMark x1="6875" y1="44200" x2="6875" y2="44200"/>
                            <a14:backgroundMark x1="6500" y1="42800" x2="6500" y2="42800"/>
                            <a14:backgroundMark x1="6250" y1="41600" x2="6250" y2="41600"/>
                            <a14:backgroundMark x1="18750" y1="36200" x2="14500" y2="37400"/>
                            <a14:backgroundMark x1="18375" y1="36800" x2="3625" y2="41600"/>
                            <a14:backgroundMark x1="5000" y1="49400" x2="11375" y2="43800"/>
                            <a14:backgroundMark x1="11375" y1="43800" x2="12750" y2="43400"/>
                            <a14:backgroundMark x1="8250" y1="48400" x2="6125" y2="42600"/>
                            <a14:backgroundMark x1="9500" y1="46400" x2="4250" y2="43800"/>
                            <a14:backgroundMark x1="8750" y1="43800" x2="5000" y2="43600"/>
                            <a14:backgroundMark x1="9375" y1="43600" x2="875" y2="44400"/>
                            <a14:backgroundMark x1="9125" y1="45200" x2="1625" y2="47200"/>
                            <a14:backgroundMark x1="1625" y1="47200" x2="1625" y2="47200"/>
                            <a14:backgroundMark x1="12000" y1="36400" x2="6250" y2="34600"/>
                            <a14:backgroundMark x1="67375" y1="49600" x2="78625" y2="55800"/>
                            <a14:backgroundMark x1="68000" y1="52600" x2="68000" y2="52600"/>
                            <a14:backgroundMark x1="68000" y1="51400" x2="68000" y2="51400"/>
                            <a14:backgroundMark x1="66500" y1="51400" x2="66500" y2="51400"/>
                            <a14:backgroundMark x1="71500" y1="52800" x2="71500" y2="52800"/>
                          </a14:backgroundRemoval>
                        </a14:imgEffect>
                      </a14:imgLayer>
                    </a14:imgProps>
                  </a:ext>
                  <a:ext uri="{28A0092B-C50C-407E-A947-70E740481C1C}">
                    <a14:useLocalDpi xmlns:a14="http://schemas.microsoft.com/office/drawing/2010/main" val="0"/>
                  </a:ext>
                </a:extLst>
              </a:blip>
              <a:srcRect l="3592" t="48082" r="21855" b="4044"/>
              <a:stretch/>
            </p:blipFill>
            <p:spPr bwMode="auto">
              <a:xfrm>
                <a:off x="4373841" y="4822277"/>
                <a:ext cx="3663546" cy="1470318"/>
              </a:xfrm>
              <a:prstGeom prst="rect">
                <a:avLst/>
              </a:prstGeom>
              <a:noFill/>
              <a:extLst>
                <a:ext uri="{909E8E84-426E-40DD-AFC4-6F175D3DCCD1}">
                  <a14:hiddenFill xmlns:a14="http://schemas.microsoft.com/office/drawing/2010/main">
                    <a:solidFill>
                      <a:srgbClr val="FFFFFF"/>
                    </a:solidFill>
                  </a14:hiddenFill>
                </a:ext>
              </a:extLst>
            </p:spPr>
          </p:pic>
          <p:grpSp>
            <p:nvGrpSpPr>
              <p:cNvPr id="2" name="グループ化 1">
                <a:extLst>
                  <a:ext uri="{FF2B5EF4-FFF2-40B4-BE49-F238E27FC236}">
                    <a16:creationId xmlns:a16="http://schemas.microsoft.com/office/drawing/2014/main" id="{EF5C2E88-C52E-473C-B651-EB7479276356}"/>
                  </a:ext>
                </a:extLst>
              </p:cNvPr>
              <p:cNvGrpSpPr/>
              <p:nvPr/>
            </p:nvGrpSpPr>
            <p:grpSpPr>
              <a:xfrm>
                <a:off x="5025452" y="4970887"/>
                <a:ext cx="2253611" cy="982622"/>
                <a:chOff x="5025452" y="4970887"/>
                <a:chExt cx="2253611" cy="982622"/>
              </a:xfrm>
            </p:grpSpPr>
            <p:pic>
              <p:nvPicPr>
                <p:cNvPr id="37" name="グラフィックス 36" descr="女性のプロフィール">
                  <a:extLst>
                    <a:ext uri="{FF2B5EF4-FFF2-40B4-BE49-F238E27FC236}">
                      <a16:creationId xmlns:a16="http://schemas.microsoft.com/office/drawing/2014/main" id="{349BC3FA-B7A6-4ADD-AEE3-7D0818C8FD2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89106" y="4970887"/>
                  <a:ext cx="589682" cy="589682"/>
                </a:xfrm>
                <a:prstGeom prst="rect">
                  <a:avLst/>
                </a:prstGeom>
              </p:spPr>
            </p:pic>
            <p:pic>
              <p:nvPicPr>
                <p:cNvPr id="38" name="グラフィックス 37" descr="女性のプロフィール">
                  <a:extLst>
                    <a:ext uri="{FF2B5EF4-FFF2-40B4-BE49-F238E27FC236}">
                      <a16:creationId xmlns:a16="http://schemas.microsoft.com/office/drawing/2014/main" id="{A6D0D9A6-7F9B-40EB-AECA-92170D1A08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89381" y="5247862"/>
                  <a:ext cx="589682" cy="589682"/>
                </a:xfrm>
                <a:prstGeom prst="rect">
                  <a:avLst/>
                </a:prstGeom>
              </p:spPr>
            </p:pic>
            <p:pic>
              <p:nvPicPr>
                <p:cNvPr id="39" name="グラフィックス 38" descr="女性のプロフィール">
                  <a:extLst>
                    <a:ext uri="{FF2B5EF4-FFF2-40B4-BE49-F238E27FC236}">
                      <a16:creationId xmlns:a16="http://schemas.microsoft.com/office/drawing/2014/main" id="{BCC90E98-4A65-4055-94B3-A7A68CB915B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58609" y="5269139"/>
                  <a:ext cx="589682" cy="589682"/>
                </a:xfrm>
                <a:prstGeom prst="rect">
                  <a:avLst/>
                </a:prstGeom>
              </p:spPr>
            </p:pic>
            <p:sp>
              <p:nvSpPr>
                <p:cNvPr id="50" name="テキスト ボックス 49">
                  <a:extLst>
                    <a:ext uri="{FF2B5EF4-FFF2-40B4-BE49-F238E27FC236}">
                      <a16:creationId xmlns:a16="http://schemas.microsoft.com/office/drawing/2014/main" id="{835E0AB7-C0B2-455A-8541-2D0E4D87C4B7}"/>
                    </a:ext>
                  </a:extLst>
                </p:cNvPr>
                <p:cNvSpPr txBox="1"/>
                <p:nvPr/>
              </p:nvSpPr>
              <p:spPr>
                <a:xfrm>
                  <a:off x="5025452" y="5572403"/>
                  <a:ext cx="870060" cy="246221"/>
                </a:xfrm>
                <a:prstGeom prst="rect">
                  <a:avLst/>
                </a:prstGeom>
                <a:noFill/>
              </p:spPr>
              <p:txBody>
                <a:bodyPr wrap="square" rtlCol="0">
                  <a:spAutoFit/>
                </a:bodyPr>
                <a:lstStyle/>
                <a:p>
                  <a:pPr algn="ctr"/>
                  <a:r>
                    <a:rPr kumimoji="1" lang="ja-JP" altLang="en-US" sz="1000" b="1">
                      <a:latin typeface="+mn-ea"/>
                    </a:rPr>
                    <a:t>黒木</a:t>
                  </a:r>
                </a:p>
              </p:txBody>
            </p:sp>
            <p:pic>
              <p:nvPicPr>
                <p:cNvPr id="63" name="グラフィックス 62" descr="女性のプロフィール">
                  <a:extLst>
                    <a:ext uri="{FF2B5EF4-FFF2-40B4-BE49-F238E27FC236}">
                      <a16:creationId xmlns:a16="http://schemas.microsoft.com/office/drawing/2014/main" id="{97DF2F38-0FFC-4872-9ED7-3D35E62BC0E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93990" y="4972473"/>
                  <a:ext cx="589682" cy="589682"/>
                </a:xfrm>
                <a:prstGeom prst="rect">
                  <a:avLst/>
                </a:prstGeom>
              </p:spPr>
            </p:pic>
            <p:sp>
              <p:nvSpPr>
                <p:cNvPr id="65" name="テキスト ボックス 64">
                  <a:extLst>
                    <a:ext uri="{FF2B5EF4-FFF2-40B4-BE49-F238E27FC236}">
                      <a16:creationId xmlns:a16="http://schemas.microsoft.com/office/drawing/2014/main" id="{F52C924A-10C9-4247-8C53-DD2EEBD569F6}"/>
                    </a:ext>
                  </a:extLst>
                </p:cNvPr>
                <p:cNvSpPr txBox="1"/>
                <p:nvPr/>
              </p:nvSpPr>
              <p:spPr>
                <a:xfrm>
                  <a:off x="5446418" y="5117399"/>
                  <a:ext cx="870060" cy="246221"/>
                </a:xfrm>
                <a:prstGeom prst="rect">
                  <a:avLst/>
                </a:prstGeom>
                <a:noFill/>
              </p:spPr>
              <p:txBody>
                <a:bodyPr wrap="square" rtlCol="0">
                  <a:spAutoFit/>
                </a:bodyPr>
                <a:lstStyle/>
                <a:p>
                  <a:pPr algn="ctr"/>
                  <a:r>
                    <a:rPr kumimoji="1" lang="ja-JP" altLang="en-US" sz="1000" b="1">
                      <a:latin typeface="+mn-ea"/>
                    </a:rPr>
                    <a:t>リーダー</a:t>
                  </a:r>
                </a:p>
              </p:txBody>
            </p:sp>
            <p:sp>
              <p:nvSpPr>
                <p:cNvPr id="47" name="矢印: U ターン 46">
                  <a:extLst>
                    <a:ext uri="{FF2B5EF4-FFF2-40B4-BE49-F238E27FC236}">
                      <a16:creationId xmlns:a16="http://schemas.microsoft.com/office/drawing/2014/main" id="{298D9E54-BCA6-4023-89FC-F74DFB6D2920}"/>
                    </a:ext>
                  </a:extLst>
                </p:cNvPr>
                <p:cNvSpPr/>
                <p:nvPr/>
              </p:nvSpPr>
              <p:spPr>
                <a:xfrm>
                  <a:off x="5894103" y="5418215"/>
                  <a:ext cx="813924" cy="535294"/>
                </a:xfrm>
                <a:prstGeom prst="uturnArrow">
                  <a:avLst>
                    <a:gd name="adj1" fmla="val 11918"/>
                    <a:gd name="adj2" fmla="val 18348"/>
                    <a:gd name="adj3" fmla="val 25000"/>
                    <a:gd name="adj4" fmla="val 43750"/>
                    <a:gd name="adj5" fmla="val 100000"/>
                  </a:avLst>
                </a:prstGeom>
                <a:solidFill>
                  <a:schemeClr val="accent4">
                    <a:lumMod val="40000"/>
                    <a:lumOff val="60000"/>
                    <a:alpha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mn-ea"/>
                  </a:endParaRPr>
                </a:p>
              </p:txBody>
            </p:sp>
          </p:grpSp>
        </p:grpSp>
        <p:grpSp>
          <p:nvGrpSpPr>
            <p:cNvPr id="9" name="グループ化 8">
              <a:extLst>
                <a:ext uri="{FF2B5EF4-FFF2-40B4-BE49-F238E27FC236}">
                  <a16:creationId xmlns:a16="http://schemas.microsoft.com/office/drawing/2014/main" id="{F50D9331-0668-425E-B3B5-E83D26E57A98}"/>
                </a:ext>
              </a:extLst>
            </p:cNvPr>
            <p:cNvGrpSpPr/>
            <p:nvPr/>
          </p:nvGrpSpPr>
          <p:grpSpPr>
            <a:xfrm>
              <a:off x="5801259" y="4099072"/>
              <a:ext cx="1021590" cy="614508"/>
              <a:chOff x="5748025" y="5296080"/>
              <a:chExt cx="1021590" cy="614508"/>
            </a:xfrm>
          </p:grpSpPr>
          <p:pic>
            <p:nvPicPr>
              <p:cNvPr id="42" name="Picture 4" descr="ãã¢ã¤ã³ã³ ãããªã«ã¡ã©ãã®ç»åæ¤ç´¢çµæ">
                <a:extLst>
                  <a:ext uri="{FF2B5EF4-FFF2-40B4-BE49-F238E27FC236}">
                    <a16:creationId xmlns:a16="http://schemas.microsoft.com/office/drawing/2014/main" id="{B91A20C0-97D5-4487-BB8D-525401A4FAC9}"/>
                  </a:ext>
                </a:extLst>
              </p:cNvPr>
              <p:cNvPicPr>
                <a:picLocks noChangeAspect="1" noChangeArrowheads="1"/>
              </p:cNvPicPr>
              <p:nvPr/>
            </p:nvPicPr>
            <p:blipFill rotWithShape="1">
              <a:blip r:embed="rId8">
                <a:duotone>
                  <a:prstClr val="black"/>
                  <a:schemeClr val="accent4">
                    <a:tint val="45000"/>
                    <a:satMod val="400000"/>
                  </a:schemeClr>
                </a:duotone>
                <a:extLst>
                  <a:ext uri="{28A0092B-C50C-407E-A947-70E740481C1C}">
                    <a14:useLocalDpi xmlns:a14="http://schemas.microsoft.com/office/drawing/2010/main" val="0"/>
                  </a:ext>
                </a:extLst>
              </a:blip>
              <a:srcRect l="16697" t="23472" r="15794" b="24537"/>
              <a:stretch/>
            </p:blipFill>
            <p:spPr bwMode="auto">
              <a:xfrm rot="18000000">
                <a:off x="6275000" y="5337748"/>
                <a:ext cx="362519" cy="27918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ãã¢ã¤ã³ã³ ãããªã«ã¡ã©ãã®ç»åæ¤ç´¢çµæ">
                <a:extLst>
                  <a:ext uri="{FF2B5EF4-FFF2-40B4-BE49-F238E27FC236}">
                    <a16:creationId xmlns:a16="http://schemas.microsoft.com/office/drawing/2014/main" id="{89BF1395-2841-438A-A32F-35F6E1FEDE67}"/>
                  </a:ext>
                </a:extLst>
              </p:cNvPr>
              <p:cNvPicPr>
                <a:picLocks noChangeAspect="1" noChangeArrowheads="1"/>
              </p:cNvPicPr>
              <p:nvPr/>
            </p:nvPicPr>
            <p:blipFill rotWithShape="1">
              <a:blip r:embed="rId8">
                <a:duotone>
                  <a:prstClr val="black"/>
                  <a:schemeClr val="accent4">
                    <a:tint val="45000"/>
                    <a:satMod val="400000"/>
                  </a:schemeClr>
                </a:duotone>
                <a:extLst>
                  <a:ext uri="{28A0092B-C50C-407E-A947-70E740481C1C}">
                    <a14:useLocalDpi xmlns:a14="http://schemas.microsoft.com/office/drawing/2010/main" val="0"/>
                  </a:ext>
                </a:extLst>
              </a:blip>
              <a:srcRect l="15541" t="25681" r="16290" b="25665"/>
              <a:stretch/>
            </p:blipFill>
            <p:spPr bwMode="auto">
              <a:xfrm rot="20700000">
                <a:off x="6403551" y="5622756"/>
                <a:ext cx="366064" cy="26126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ãã¢ã¤ã³ã³ ãããªã«ã¡ã©ãã®ç»åæ¤ç´¢çµæ">
                <a:extLst>
                  <a:ext uri="{FF2B5EF4-FFF2-40B4-BE49-F238E27FC236}">
                    <a16:creationId xmlns:a16="http://schemas.microsoft.com/office/drawing/2014/main" id="{E7CE1D72-862B-4FC0-9CBB-8A8EF87D94E2}"/>
                  </a:ext>
                </a:extLst>
              </p:cNvPr>
              <p:cNvPicPr>
                <a:picLocks noChangeAspect="1" noChangeArrowheads="1"/>
              </p:cNvPicPr>
              <p:nvPr/>
            </p:nvPicPr>
            <p:blipFill rotWithShape="1">
              <a:blip r:embed="rId8">
                <a:duotone>
                  <a:prstClr val="black"/>
                  <a:schemeClr val="accent4">
                    <a:tint val="45000"/>
                    <a:satMod val="400000"/>
                  </a:schemeClr>
                </a:duotone>
                <a:extLst>
                  <a:ext uri="{28A0092B-C50C-407E-A947-70E740481C1C}">
                    <a14:useLocalDpi xmlns:a14="http://schemas.microsoft.com/office/drawing/2010/main" val="0"/>
                  </a:ext>
                </a:extLst>
              </a:blip>
              <a:srcRect l="15541" t="25681" r="16290" b="25665"/>
              <a:stretch/>
            </p:blipFill>
            <p:spPr bwMode="auto">
              <a:xfrm rot="11700000">
                <a:off x="5748025" y="5649321"/>
                <a:ext cx="366064" cy="261267"/>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ãã¢ã¤ã³ã³ ãããªã«ã¡ã©ãã®ç»åæ¤ç´¢çµæ">
                <a:extLst>
                  <a:ext uri="{FF2B5EF4-FFF2-40B4-BE49-F238E27FC236}">
                    <a16:creationId xmlns:a16="http://schemas.microsoft.com/office/drawing/2014/main" id="{1C989B6B-FD07-4E86-A467-97D87E5161FE}"/>
                  </a:ext>
                </a:extLst>
              </p:cNvPr>
              <p:cNvPicPr>
                <a:picLocks noChangeAspect="1" noChangeArrowheads="1"/>
              </p:cNvPicPr>
              <p:nvPr/>
            </p:nvPicPr>
            <p:blipFill rotWithShape="1">
              <a:blip r:embed="rId8">
                <a:duotone>
                  <a:prstClr val="black"/>
                  <a:schemeClr val="accent4">
                    <a:tint val="45000"/>
                    <a:satMod val="400000"/>
                  </a:schemeClr>
                </a:duotone>
                <a:extLst>
                  <a:ext uri="{28A0092B-C50C-407E-A947-70E740481C1C}">
                    <a14:useLocalDpi xmlns:a14="http://schemas.microsoft.com/office/drawing/2010/main" val="0"/>
                  </a:ext>
                </a:extLst>
              </a:blip>
              <a:srcRect l="16697" t="23472" r="15794" b="24537"/>
              <a:stretch/>
            </p:blipFill>
            <p:spPr bwMode="auto">
              <a:xfrm rot="14400000">
                <a:off x="5850214" y="5357866"/>
                <a:ext cx="362519" cy="279184"/>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4" name="正方形/長方形 3">
            <a:extLst>
              <a:ext uri="{FF2B5EF4-FFF2-40B4-BE49-F238E27FC236}">
                <a16:creationId xmlns:a16="http://schemas.microsoft.com/office/drawing/2014/main" id="{F9B4FCA1-C78C-4B9F-ADE6-7F2A2C59B542}"/>
              </a:ext>
            </a:extLst>
          </p:cNvPr>
          <p:cNvSpPr/>
          <p:nvPr/>
        </p:nvSpPr>
        <p:spPr>
          <a:xfrm>
            <a:off x="494980" y="3373869"/>
            <a:ext cx="920461" cy="369332"/>
          </a:xfrm>
          <a:prstGeom prst="rect">
            <a:avLst/>
          </a:prstGeom>
        </p:spPr>
        <p:txBody>
          <a:bodyPr wrap="square">
            <a:spAutoFit/>
          </a:bodyPr>
          <a:lstStyle/>
          <a:p>
            <a:pPr algn="ctr"/>
            <a:r>
              <a:rPr kumimoji="1" lang="en-US" altLang="ja-JP" sz="900" b="1">
                <a:latin typeface="+mj-ea"/>
              </a:rPr>
              <a:t>sp150</a:t>
            </a:r>
            <a:endParaRPr kumimoji="1" lang="en-US" altLang="ja-JP" sz="900" b="1"/>
          </a:p>
          <a:p>
            <a:pPr algn="ctr"/>
            <a:r>
              <a:rPr kumimoji="1" lang="ja-JP" altLang="en-US" sz="900"/>
              <a:t>ほかほか画面</a:t>
            </a:r>
            <a:endParaRPr kumimoji="1" lang="en-US" altLang="ja-JP" sz="900"/>
          </a:p>
        </p:txBody>
      </p:sp>
    </p:spTree>
    <p:extLst>
      <p:ext uri="{BB962C8B-B14F-4D97-AF65-F5344CB8AC3E}">
        <p14:creationId xmlns:p14="http://schemas.microsoft.com/office/powerpoint/2010/main" val="2363333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8" name="フッター プレースホルダー 7">
            <a:extLst>
              <a:ext uri="{FF2B5EF4-FFF2-40B4-BE49-F238E27FC236}">
                <a16:creationId xmlns:a16="http://schemas.microsoft.com/office/drawing/2014/main" id="{C0A45676-B149-4A7C-B057-E003FB0AE584}"/>
              </a:ext>
            </a:extLst>
          </p:cNvPr>
          <p:cNvSpPr>
            <a:spLocks noGrp="1"/>
          </p:cNvSpPr>
          <p:nvPr>
            <p:ph type="ftr" sz="quarter" idx="11"/>
          </p:nvPr>
        </p:nvSpPr>
        <p:spPr/>
        <p:txBody>
          <a:bodyPr/>
          <a:lstStyle/>
          <a:p>
            <a:r>
              <a:rPr kumimoji="1" lang="en-US" altLang="ja-JP"/>
              <a:t>CONFIDENTIAL  (ver1.01</a:t>
            </a:r>
            <a:r>
              <a:rPr kumimoji="1" lang="ja-JP" altLang="en-US"/>
              <a:t>）</a:t>
            </a:r>
          </a:p>
        </p:txBody>
      </p:sp>
      <p:sp>
        <p:nvSpPr>
          <p:cNvPr id="9" name="スライド番号プレースホルダー 8">
            <a:extLst>
              <a:ext uri="{FF2B5EF4-FFF2-40B4-BE49-F238E27FC236}">
                <a16:creationId xmlns:a16="http://schemas.microsoft.com/office/drawing/2014/main" id="{CA0A5088-60B0-4AD7-BC76-AE227A4A63C3}"/>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sp>
        <p:nvSpPr>
          <p:cNvPr id="21" name="テキスト ボックス 20">
            <a:extLst>
              <a:ext uri="{FF2B5EF4-FFF2-40B4-BE49-F238E27FC236}">
                <a16:creationId xmlns:a16="http://schemas.microsoft.com/office/drawing/2014/main" id="{57308DF9-40CB-4D38-A18C-558A6005BE79}"/>
              </a:ext>
            </a:extLst>
          </p:cNvPr>
          <p:cNvSpPr txBox="1"/>
          <p:nvPr/>
        </p:nvSpPr>
        <p:spPr>
          <a:xfrm>
            <a:off x="208508" y="782349"/>
            <a:ext cx="1720818" cy="253916"/>
          </a:xfrm>
          <a:prstGeom prst="rect">
            <a:avLst/>
          </a:prstGeom>
          <a:noFill/>
        </p:spPr>
        <p:txBody>
          <a:bodyPr wrap="square" rtlCol="0">
            <a:spAutoFit/>
          </a:bodyPr>
          <a:lstStyle/>
          <a:p>
            <a:r>
              <a:rPr kumimoji="1" lang="ja-JP" altLang="en-US" sz="1050">
                <a:latin typeface="+mn-ea"/>
              </a:rPr>
              <a:t>■開始時</a:t>
            </a:r>
          </a:p>
        </p:txBody>
      </p:sp>
      <p:sp>
        <p:nvSpPr>
          <p:cNvPr id="22" name="テキスト ボックス 21">
            <a:extLst>
              <a:ext uri="{FF2B5EF4-FFF2-40B4-BE49-F238E27FC236}">
                <a16:creationId xmlns:a16="http://schemas.microsoft.com/office/drawing/2014/main" id="{17185F87-B3F0-4F55-B8D7-389E2C07EFE5}"/>
              </a:ext>
            </a:extLst>
          </p:cNvPr>
          <p:cNvSpPr txBox="1"/>
          <p:nvPr/>
        </p:nvSpPr>
        <p:spPr>
          <a:xfrm>
            <a:off x="2971657" y="786667"/>
            <a:ext cx="1720818" cy="253916"/>
          </a:xfrm>
          <a:prstGeom prst="rect">
            <a:avLst/>
          </a:prstGeom>
          <a:noFill/>
        </p:spPr>
        <p:txBody>
          <a:bodyPr wrap="square" rtlCol="0">
            <a:spAutoFit/>
          </a:bodyPr>
          <a:lstStyle/>
          <a:p>
            <a:r>
              <a:rPr kumimoji="1" lang="ja-JP" altLang="en-US" sz="1050">
                <a:latin typeface="+mn-ea"/>
              </a:rPr>
              <a:t>■黒木アップ</a:t>
            </a:r>
          </a:p>
        </p:txBody>
      </p:sp>
      <p:sp>
        <p:nvSpPr>
          <p:cNvPr id="23" name="テキスト ボックス 22">
            <a:extLst>
              <a:ext uri="{FF2B5EF4-FFF2-40B4-BE49-F238E27FC236}">
                <a16:creationId xmlns:a16="http://schemas.microsoft.com/office/drawing/2014/main" id="{1C61B642-5195-42D9-8544-1E102859D1D3}"/>
              </a:ext>
            </a:extLst>
          </p:cNvPr>
          <p:cNvSpPr txBox="1"/>
          <p:nvPr/>
        </p:nvSpPr>
        <p:spPr>
          <a:xfrm>
            <a:off x="5762745" y="750691"/>
            <a:ext cx="2037244" cy="253916"/>
          </a:xfrm>
          <a:prstGeom prst="rect">
            <a:avLst/>
          </a:prstGeom>
          <a:noFill/>
        </p:spPr>
        <p:txBody>
          <a:bodyPr wrap="square" rtlCol="0">
            <a:spAutoFit/>
          </a:bodyPr>
          <a:lstStyle/>
          <a:p>
            <a:r>
              <a:rPr kumimoji="1" lang="ja-JP" altLang="en-US" sz="1050">
                <a:latin typeface="+mn-ea"/>
              </a:rPr>
              <a:t>■各キャラアップ </a:t>
            </a:r>
            <a:r>
              <a:rPr kumimoji="1" lang="en-US" altLang="ja-JP" sz="1050">
                <a:latin typeface="+mn-ea"/>
              </a:rPr>
              <a:t>×</a:t>
            </a:r>
            <a:r>
              <a:rPr kumimoji="1" lang="ja-JP" altLang="en-US" sz="1050">
                <a:latin typeface="+mn-ea"/>
              </a:rPr>
              <a:t>３</a:t>
            </a:r>
          </a:p>
        </p:txBody>
      </p:sp>
      <p:sp>
        <p:nvSpPr>
          <p:cNvPr id="24" name="テキスト ボックス 23">
            <a:extLst>
              <a:ext uri="{FF2B5EF4-FFF2-40B4-BE49-F238E27FC236}">
                <a16:creationId xmlns:a16="http://schemas.microsoft.com/office/drawing/2014/main" id="{0F20E1E1-5E1D-4090-B70B-CBEEEC10522D}"/>
              </a:ext>
            </a:extLst>
          </p:cNvPr>
          <p:cNvSpPr txBox="1"/>
          <p:nvPr/>
        </p:nvSpPr>
        <p:spPr>
          <a:xfrm>
            <a:off x="2926845" y="4560732"/>
            <a:ext cx="2381755" cy="1477328"/>
          </a:xfrm>
          <a:prstGeom prst="rect">
            <a:avLst/>
          </a:prstGeom>
          <a:noFill/>
        </p:spPr>
        <p:txBody>
          <a:bodyPr wrap="square" rtlCol="0">
            <a:spAutoFit/>
          </a:bodyPr>
          <a:lstStyle/>
          <a:p>
            <a:r>
              <a:rPr kumimoji="1" lang="ja-JP" altLang="en-US" sz="1050">
                <a:latin typeface="+mn-ea"/>
              </a:rPr>
              <a:t>■モーション</a:t>
            </a:r>
          </a:p>
          <a:p>
            <a:r>
              <a:rPr kumimoji="1" lang="ja-JP" altLang="en-US" sz="1050">
                <a:latin typeface="+mn-ea"/>
              </a:rPr>
              <a:t>以下をランダムで再生</a:t>
            </a:r>
          </a:p>
          <a:p>
            <a:r>
              <a:rPr kumimoji="1" lang="ja-JP" altLang="en-US" sz="1050">
                <a:latin typeface="+mn-ea"/>
              </a:rPr>
              <a:t>・</a:t>
            </a:r>
            <a:r>
              <a:rPr kumimoji="1" lang="en-US" altLang="ja-JP" sz="1050">
                <a:latin typeface="+mn-ea"/>
              </a:rPr>
              <a:t>bath_002</a:t>
            </a:r>
          </a:p>
          <a:p>
            <a:r>
              <a:rPr kumimoji="1" lang="ja-JP" altLang="en-US" sz="1050">
                <a:latin typeface="+mn-ea"/>
              </a:rPr>
              <a:t>・</a:t>
            </a:r>
            <a:r>
              <a:rPr kumimoji="1" lang="en-US" altLang="ja-JP" sz="1050">
                <a:latin typeface="+mn-ea"/>
              </a:rPr>
              <a:t>bath_003</a:t>
            </a:r>
          </a:p>
          <a:p>
            <a:endParaRPr kumimoji="1" lang="en-US" altLang="ja-JP" sz="1050">
              <a:latin typeface="+mn-ea"/>
            </a:endParaRPr>
          </a:p>
          <a:p>
            <a:r>
              <a:rPr kumimoji="1" lang="en-US" altLang="ja-JP" sz="1050">
                <a:latin typeface="+mn-ea"/>
              </a:rPr>
              <a:t>■</a:t>
            </a:r>
            <a:r>
              <a:rPr kumimoji="1" lang="ja-JP" altLang="en-US" sz="1050">
                <a:latin typeface="+mn-ea"/>
              </a:rPr>
              <a:t>ボイス</a:t>
            </a:r>
          </a:p>
          <a:p>
            <a:r>
              <a:rPr kumimoji="1" lang="ja-JP" altLang="en-US" sz="1050">
                <a:latin typeface="+mn-ea"/>
              </a:rPr>
              <a:t>以下を再生</a:t>
            </a:r>
          </a:p>
          <a:p>
            <a:r>
              <a:rPr kumimoji="1" lang="ja-JP" altLang="en-US" sz="1050">
                <a:latin typeface="+mn-ea"/>
              </a:rPr>
              <a:t>・やっぱりお風呂はいいわねー</a:t>
            </a:r>
            <a:endParaRPr kumimoji="1" lang="en-US" altLang="ja-JP" sz="1050">
              <a:latin typeface="+mn-ea"/>
            </a:endParaRPr>
          </a:p>
          <a:p>
            <a:endParaRPr kumimoji="1" lang="en-US" altLang="ja-JP" sz="600">
              <a:latin typeface="+mj-ea"/>
              <a:ea typeface="+mj-ea"/>
            </a:endParaRPr>
          </a:p>
        </p:txBody>
      </p:sp>
      <p:sp>
        <p:nvSpPr>
          <p:cNvPr id="26" name="矢印: 右 25">
            <a:extLst>
              <a:ext uri="{FF2B5EF4-FFF2-40B4-BE49-F238E27FC236}">
                <a16:creationId xmlns:a16="http://schemas.microsoft.com/office/drawing/2014/main" id="{AB52659B-AEEB-4808-9166-CC64878DE360}"/>
              </a:ext>
            </a:extLst>
          </p:cNvPr>
          <p:cNvSpPr/>
          <p:nvPr/>
        </p:nvSpPr>
        <p:spPr>
          <a:xfrm>
            <a:off x="2426295" y="2606744"/>
            <a:ext cx="592666" cy="3615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3D081A37-22C1-449C-9324-FE39C3D0B165}"/>
              </a:ext>
            </a:extLst>
          </p:cNvPr>
          <p:cNvSpPr/>
          <p:nvPr/>
        </p:nvSpPr>
        <p:spPr>
          <a:xfrm>
            <a:off x="5145750" y="2560392"/>
            <a:ext cx="592666" cy="3615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12D78E9D-D30F-4F86-B27B-517A8791B498}"/>
              </a:ext>
            </a:extLst>
          </p:cNvPr>
          <p:cNvSpPr txBox="1"/>
          <p:nvPr/>
        </p:nvSpPr>
        <p:spPr>
          <a:xfrm>
            <a:off x="2903296" y="6172157"/>
            <a:ext cx="2381755" cy="415498"/>
          </a:xfrm>
          <a:prstGeom prst="rect">
            <a:avLst/>
          </a:prstGeom>
          <a:solidFill>
            <a:schemeClr val="accent4">
              <a:lumMod val="20000"/>
              <a:lumOff val="80000"/>
            </a:schemeClr>
          </a:solidFill>
          <a:ln>
            <a:solidFill>
              <a:schemeClr val="tx1"/>
            </a:solidFill>
          </a:ln>
        </p:spPr>
        <p:txBody>
          <a:bodyPr wrap="square" rtlCol="0">
            <a:spAutoFit/>
          </a:bodyPr>
          <a:lstStyle/>
          <a:p>
            <a:r>
              <a:rPr kumimoji="1" lang="ja-JP" altLang="en-US" sz="1050">
                <a:latin typeface="+mn-ea"/>
              </a:rPr>
              <a:t>カメラを停止させてモーション再生。</a:t>
            </a:r>
            <a:endParaRPr kumimoji="1" lang="en-US" altLang="ja-JP" sz="1050">
              <a:latin typeface="+mn-ea"/>
            </a:endParaRPr>
          </a:p>
          <a:p>
            <a:r>
              <a:rPr kumimoji="1" lang="ja-JP" altLang="en-US" sz="1050">
                <a:latin typeface="+mn-ea"/>
              </a:rPr>
              <a:t>終わったら次のキャラへカメラ移動。</a:t>
            </a:r>
          </a:p>
        </p:txBody>
      </p:sp>
      <p:pic>
        <p:nvPicPr>
          <p:cNvPr id="18" name="図 17">
            <a:extLst>
              <a:ext uri="{FF2B5EF4-FFF2-40B4-BE49-F238E27FC236}">
                <a16:creationId xmlns:a16="http://schemas.microsoft.com/office/drawing/2014/main" id="{70EAED71-72D2-47BD-99CC-892164E0729F}"/>
              </a:ext>
            </a:extLst>
          </p:cNvPr>
          <p:cNvPicPr>
            <a:picLocks noChangeAspect="1"/>
          </p:cNvPicPr>
          <p:nvPr/>
        </p:nvPicPr>
        <p:blipFill>
          <a:blip r:embed="rId2"/>
          <a:stretch>
            <a:fillRect/>
          </a:stretch>
        </p:blipFill>
        <p:spPr>
          <a:xfrm>
            <a:off x="323343" y="1018903"/>
            <a:ext cx="1963738" cy="3448236"/>
          </a:xfrm>
          <a:prstGeom prst="rect">
            <a:avLst/>
          </a:prstGeom>
        </p:spPr>
      </p:pic>
      <p:pic>
        <p:nvPicPr>
          <p:cNvPr id="19" name="図 18">
            <a:extLst>
              <a:ext uri="{FF2B5EF4-FFF2-40B4-BE49-F238E27FC236}">
                <a16:creationId xmlns:a16="http://schemas.microsoft.com/office/drawing/2014/main" id="{83D9F18F-E86E-4046-A0A7-2F165CE7FCFD}"/>
              </a:ext>
            </a:extLst>
          </p:cNvPr>
          <p:cNvPicPr>
            <a:picLocks noChangeAspect="1"/>
          </p:cNvPicPr>
          <p:nvPr/>
        </p:nvPicPr>
        <p:blipFill rotWithShape="1">
          <a:blip r:embed="rId3">
            <a:extLst>
              <a:ext uri="{28A0092B-C50C-407E-A947-70E740481C1C}">
                <a14:useLocalDpi xmlns:a14="http://schemas.microsoft.com/office/drawing/2010/main" val="0"/>
              </a:ext>
            </a:extLst>
          </a:blip>
          <a:srcRect t="142"/>
          <a:stretch/>
        </p:blipFill>
        <p:spPr>
          <a:xfrm>
            <a:off x="3162758" y="1018903"/>
            <a:ext cx="1945640" cy="3448236"/>
          </a:xfrm>
          <a:prstGeom prst="rect">
            <a:avLst/>
          </a:prstGeom>
        </p:spPr>
      </p:pic>
      <p:sp>
        <p:nvSpPr>
          <p:cNvPr id="20" name="テキスト ボックス 19">
            <a:extLst>
              <a:ext uri="{FF2B5EF4-FFF2-40B4-BE49-F238E27FC236}">
                <a16:creationId xmlns:a16="http://schemas.microsoft.com/office/drawing/2014/main" id="{285EB485-1868-4054-B494-81383E8E20D2}"/>
              </a:ext>
            </a:extLst>
          </p:cNvPr>
          <p:cNvSpPr txBox="1"/>
          <p:nvPr/>
        </p:nvSpPr>
        <p:spPr>
          <a:xfrm>
            <a:off x="3460344" y="3186625"/>
            <a:ext cx="1406110" cy="400110"/>
          </a:xfrm>
          <a:prstGeom prst="rect">
            <a:avLst/>
          </a:prstGeom>
          <a:noFill/>
        </p:spPr>
        <p:txBody>
          <a:bodyPr wrap="square" rtlCol="0">
            <a:spAutoFit/>
          </a:bodyPr>
          <a:lstStyle/>
          <a:p>
            <a:pPr algn="ctr"/>
            <a:r>
              <a:rPr kumimoji="1" lang="ja-JP" altLang="en-US" sz="2000" b="1">
                <a:latin typeface="+mn-ea"/>
              </a:rPr>
              <a:t>黒木</a:t>
            </a:r>
            <a:endParaRPr kumimoji="1" lang="ja-JP" altLang="en-US" sz="1050" b="1">
              <a:latin typeface="+mn-ea"/>
            </a:endParaRPr>
          </a:p>
        </p:txBody>
      </p:sp>
      <p:pic>
        <p:nvPicPr>
          <p:cNvPr id="28" name="図 27">
            <a:extLst>
              <a:ext uri="{FF2B5EF4-FFF2-40B4-BE49-F238E27FC236}">
                <a16:creationId xmlns:a16="http://schemas.microsoft.com/office/drawing/2014/main" id="{82C1964B-9D8C-4AF1-BF1A-EA3DAD873753}"/>
              </a:ext>
            </a:extLst>
          </p:cNvPr>
          <p:cNvPicPr>
            <a:picLocks noChangeAspect="1"/>
          </p:cNvPicPr>
          <p:nvPr/>
        </p:nvPicPr>
        <p:blipFill rotWithShape="1">
          <a:blip r:embed="rId3">
            <a:extLst>
              <a:ext uri="{28A0092B-C50C-407E-A947-70E740481C1C}">
                <a14:useLocalDpi xmlns:a14="http://schemas.microsoft.com/office/drawing/2010/main" val="0"/>
              </a:ext>
            </a:extLst>
          </a:blip>
          <a:srcRect t="142"/>
          <a:stretch/>
        </p:blipFill>
        <p:spPr>
          <a:xfrm>
            <a:off x="5854349" y="959205"/>
            <a:ext cx="1945640" cy="3448236"/>
          </a:xfrm>
          <a:prstGeom prst="rect">
            <a:avLst/>
          </a:prstGeom>
        </p:spPr>
      </p:pic>
      <p:sp>
        <p:nvSpPr>
          <p:cNvPr id="29" name="テキスト ボックス 28">
            <a:extLst>
              <a:ext uri="{FF2B5EF4-FFF2-40B4-BE49-F238E27FC236}">
                <a16:creationId xmlns:a16="http://schemas.microsoft.com/office/drawing/2014/main" id="{885FF54B-C891-4BDD-ACA9-E0E218EADF89}"/>
              </a:ext>
            </a:extLst>
          </p:cNvPr>
          <p:cNvSpPr txBox="1"/>
          <p:nvPr/>
        </p:nvSpPr>
        <p:spPr>
          <a:xfrm>
            <a:off x="5965375" y="3121223"/>
            <a:ext cx="1804064" cy="530915"/>
          </a:xfrm>
          <a:prstGeom prst="rect">
            <a:avLst/>
          </a:prstGeom>
          <a:noFill/>
        </p:spPr>
        <p:txBody>
          <a:bodyPr wrap="square" rtlCol="0">
            <a:spAutoFit/>
          </a:bodyPr>
          <a:lstStyle/>
          <a:p>
            <a:pPr algn="ctr"/>
            <a:r>
              <a:rPr kumimoji="1" lang="en-US" altLang="ja-JP" b="1">
                <a:latin typeface="+mn-ea"/>
              </a:rPr>
              <a:t>1</a:t>
            </a:r>
            <a:r>
              <a:rPr kumimoji="1" lang="ja-JP" altLang="en-US" b="1">
                <a:latin typeface="+mn-ea"/>
              </a:rPr>
              <a:t>人目</a:t>
            </a:r>
            <a:endParaRPr kumimoji="1" lang="en-US" altLang="ja-JP" b="1">
              <a:latin typeface="+mn-ea"/>
            </a:endParaRPr>
          </a:p>
          <a:p>
            <a:pPr algn="ctr"/>
            <a:r>
              <a:rPr kumimoji="1" lang="en-US" altLang="ja-JP" sz="1000" b="1">
                <a:latin typeface="+mn-ea"/>
              </a:rPr>
              <a:t>(</a:t>
            </a:r>
            <a:r>
              <a:rPr kumimoji="1" lang="ja-JP" altLang="en-US" sz="1000" b="1">
                <a:latin typeface="+mn-ea"/>
              </a:rPr>
              <a:t>リーダー</a:t>
            </a:r>
            <a:r>
              <a:rPr kumimoji="1" lang="en-US" altLang="ja-JP" sz="1000" b="1">
                <a:latin typeface="+mn-ea"/>
              </a:rPr>
              <a:t>)</a:t>
            </a:r>
            <a:endParaRPr kumimoji="1" lang="ja-JP" altLang="en-US" sz="1000" b="1">
              <a:latin typeface="+mn-ea"/>
            </a:endParaRPr>
          </a:p>
        </p:txBody>
      </p:sp>
      <p:sp>
        <p:nvSpPr>
          <p:cNvPr id="27" name="テキスト ボックス 26">
            <a:extLst>
              <a:ext uri="{FF2B5EF4-FFF2-40B4-BE49-F238E27FC236}">
                <a16:creationId xmlns:a16="http://schemas.microsoft.com/office/drawing/2014/main" id="{F73558A1-B7FA-496B-B632-03539462AEAC}"/>
              </a:ext>
            </a:extLst>
          </p:cNvPr>
          <p:cNvSpPr txBox="1"/>
          <p:nvPr/>
        </p:nvSpPr>
        <p:spPr>
          <a:xfrm>
            <a:off x="5724623" y="6172157"/>
            <a:ext cx="2381755" cy="415498"/>
          </a:xfrm>
          <a:prstGeom prst="rect">
            <a:avLst/>
          </a:prstGeom>
          <a:solidFill>
            <a:schemeClr val="accent4">
              <a:lumMod val="20000"/>
              <a:lumOff val="80000"/>
            </a:schemeClr>
          </a:solidFill>
          <a:ln>
            <a:solidFill>
              <a:schemeClr val="tx1"/>
            </a:solidFill>
          </a:ln>
        </p:spPr>
        <p:txBody>
          <a:bodyPr wrap="square" rtlCol="0">
            <a:spAutoFit/>
          </a:bodyPr>
          <a:lstStyle/>
          <a:p>
            <a:r>
              <a:rPr kumimoji="1" lang="ja-JP" altLang="en-US" sz="1050">
                <a:latin typeface="+mn-ea"/>
              </a:rPr>
              <a:t>最後のキャラのモーションが終わったら結果画面に自動で遷移。</a:t>
            </a:r>
          </a:p>
        </p:txBody>
      </p:sp>
      <p:sp>
        <p:nvSpPr>
          <p:cNvPr id="33" name="テキスト ボックス 32">
            <a:extLst>
              <a:ext uri="{FF2B5EF4-FFF2-40B4-BE49-F238E27FC236}">
                <a16:creationId xmlns:a16="http://schemas.microsoft.com/office/drawing/2014/main" id="{A0E0A9A7-A6E2-4E31-AF55-308ACA698484}"/>
              </a:ext>
            </a:extLst>
          </p:cNvPr>
          <p:cNvSpPr txBox="1"/>
          <p:nvPr/>
        </p:nvSpPr>
        <p:spPr>
          <a:xfrm>
            <a:off x="5708391" y="4560732"/>
            <a:ext cx="2381755" cy="1546577"/>
          </a:xfrm>
          <a:prstGeom prst="rect">
            <a:avLst/>
          </a:prstGeom>
          <a:noFill/>
        </p:spPr>
        <p:txBody>
          <a:bodyPr wrap="square" rtlCol="0">
            <a:spAutoFit/>
          </a:bodyPr>
          <a:lstStyle/>
          <a:p>
            <a:r>
              <a:rPr kumimoji="1" lang="ja-JP" altLang="en-US" sz="1050">
                <a:latin typeface="+mn-ea"/>
              </a:rPr>
              <a:t>■モーション</a:t>
            </a:r>
          </a:p>
          <a:p>
            <a:r>
              <a:rPr kumimoji="1" lang="ja-JP" altLang="en-US" sz="1050">
                <a:latin typeface="+mn-ea"/>
              </a:rPr>
              <a:t>以下をランダムで再生</a:t>
            </a:r>
          </a:p>
          <a:p>
            <a:r>
              <a:rPr kumimoji="1" lang="ja-JP" altLang="en-US" sz="1050">
                <a:latin typeface="+mn-ea"/>
              </a:rPr>
              <a:t>・</a:t>
            </a:r>
            <a:r>
              <a:rPr kumimoji="1" lang="en-US" altLang="ja-JP" sz="1050">
                <a:latin typeface="+mn-ea"/>
              </a:rPr>
              <a:t>bath_002</a:t>
            </a:r>
          </a:p>
          <a:p>
            <a:r>
              <a:rPr kumimoji="1" lang="ja-JP" altLang="en-US" sz="1050">
                <a:latin typeface="+mn-ea"/>
              </a:rPr>
              <a:t>・</a:t>
            </a:r>
            <a:r>
              <a:rPr kumimoji="1" lang="en-US" altLang="ja-JP" sz="1050">
                <a:latin typeface="+mn-ea"/>
              </a:rPr>
              <a:t>bath_003</a:t>
            </a:r>
          </a:p>
          <a:p>
            <a:endParaRPr kumimoji="1" lang="en-US" altLang="ja-JP" sz="1050">
              <a:latin typeface="+mn-ea"/>
            </a:endParaRPr>
          </a:p>
          <a:p>
            <a:r>
              <a:rPr kumimoji="1" lang="en-US" altLang="ja-JP" sz="1050">
                <a:latin typeface="+mn-ea"/>
              </a:rPr>
              <a:t>■</a:t>
            </a:r>
            <a:r>
              <a:rPr kumimoji="1" lang="ja-JP" altLang="en-US" sz="1050">
                <a:latin typeface="+mn-ea"/>
              </a:rPr>
              <a:t>ボイス</a:t>
            </a:r>
          </a:p>
          <a:p>
            <a:r>
              <a:rPr kumimoji="1" lang="ja-JP" altLang="en-US" sz="1050">
                <a:latin typeface="+mn-ea"/>
              </a:rPr>
              <a:t>以下をランダムで再生</a:t>
            </a:r>
          </a:p>
          <a:p>
            <a:r>
              <a:rPr kumimoji="1" lang="ja-JP" altLang="en-US" sz="1050">
                <a:latin typeface="+mn-ea"/>
              </a:rPr>
              <a:t>・はぁ、気持ちいい～</a:t>
            </a:r>
            <a:endParaRPr kumimoji="1" lang="en-US" altLang="ja-JP" sz="1050">
              <a:latin typeface="+mn-ea"/>
            </a:endParaRPr>
          </a:p>
          <a:p>
            <a:r>
              <a:rPr kumimoji="1" lang="ja-JP" altLang="en-US" sz="1050">
                <a:latin typeface="+mn-ea"/>
              </a:rPr>
              <a:t>・あったまるわぁ～</a:t>
            </a:r>
            <a:endParaRPr kumimoji="1" lang="en-US" altLang="ja-JP" sz="600">
              <a:latin typeface="+mj-ea"/>
              <a:ea typeface="+mj-ea"/>
            </a:endParaRPr>
          </a:p>
        </p:txBody>
      </p:sp>
      <p:sp>
        <p:nvSpPr>
          <p:cNvPr id="34" name="テキスト ボックス 33">
            <a:extLst>
              <a:ext uri="{FF2B5EF4-FFF2-40B4-BE49-F238E27FC236}">
                <a16:creationId xmlns:a16="http://schemas.microsoft.com/office/drawing/2014/main" id="{1C4BBD20-4CB7-4C88-8119-C4CFF61A215B}"/>
              </a:ext>
            </a:extLst>
          </p:cNvPr>
          <p:cNvSpPr txBox="1"/>
          <p:nvPr/>
        </p:nvSpPr>
        <p:spPr>
          <a:xfrm>
            <a:off x="415419" y="538799"/>
            <a:ext cx="2877711" cy="307777"/>
          </a:xfrm>
          <a:prstGeom prst="rect">
            <a:avLst/>
          </a:prstGeom>
          <a:noFill/>
        </p:spPr>
        <p:txBody>
          <a:bodyPr wrap="none" rtlCol="0">
            <a:spAutoFit/>
          </a:bodyPr>
          <a:lstStyle/>
          <a:p>
            <a:r>
              <a:rPr kumimoji="1" lang="ja-JP" altLang="en-US" sz="1400" b="1">
                <a:latin typeface="+mn-ea"/>
              </a:rPr>
              <a:t>●ホカホカタイムの演出について</a:t>
            </a:r>
            <a:endParaRPr kumimoji="1" lang="en-US" altLang="ja-JP" sz="1400" b="1">
              <a:latin typeface="+mn-ea"/>
            </a:endParaRPr>
          </a:p>
        </p:txBody>
      </p:sp>
      <p:sp>
        <p:nvSpPr>
          <p:cNvPr id="2" name="テキスト ボックス 1">
            <a:extLst>
              <a:ext uri="{FF2B5EF4-FFF2-40B4-BE49-F238E27FC236}">
                <a16:creationId xmlns:a16="http://schemas.microsoft.com/office/drawing/2014/main" id="{CF2EF624-FAC3-40BA-966C-C773B32E6C69}"/>
              </a:ext>
            </a:extLst>
          </p:cNvPr>
          <p:cNvSpPr txBox="1"/>
          <p:nvPr/>
        </p:nvSpPr>
        <p:spPr>
          <a:xfrm>
            <a:off x="5101096" y="1990020"/>
            <a:ext cx="800219" cy="584775"/>
          </a:xfrm>
          <a:prstGeom prst="rect">
            <a:avLst/>
          </a:prstGeom>
          <a:noFill/>
        </p:spPr>
        <p:txBody>
          <a:bodyPr wrap="none" rtlCol="0">
            <a:spAutoFit/>
          </a:bodyPr>
          <a:lstStyle/>
          <a:p>
            <a:pPr algn="ctr"/>
            <a:r>
              <a:rPr kumimoji="1" lang="ja-JP" altLang="en-US" sz="1600"/>
              <a:t>カメラ</a:t>
            </a:r>
            <a:endParaRPr kumimoji="1" lang="en-US" altLang="ja-JP" sz="1600"/>
          </a:p>
          <a:p>
            <a:pPr algn="ctr"/>
            <a:r>
              <a:rPr kumimoji="1" lang="ja-JP" altLang="en-US" sz="1600"/>
              <a:t>移動</a:t>
            </a:r>
          </a:p>
        </p:txBody>
      </p:sp>
      <p:sp>
        <p:nvSpPr>
          <p:cNvPr id="35" name="テキスト ボックス 34">
            <a:extLst>
              <a:ext uri="{FF2B5EF4-FFF2-40B4-BE49-F238E27FC236}">
                <a16:creationId xmlns:a16="http://schemas.microsoft.com/office/drawing/2014/main" id="{F4B7F237-1CDA-4ED7-8DAF-972DFA280017}"/>
              </a:ext>
            </a:extLst>
          </p:cNvPr>
          <p:cNvSpPr txBox="1"/>
          <p:nvPr/>
        </p:nvSpPr>
        <p:spPr>
          <a:xfrm>
            <a:off x="2222218" y="2120349"/>
            <a:ext cx="1005403" cy="584775"/>
          </a:xfrm>
          <a:prstGeom prst="rect">
            <a:avLst/>
          </a:prstGeom>
          <a:noFill/>
        </p:spPr>
        <p:txBody>
          <a:bodyPr wrap="none" rtlCol="0">
            <a:spAutoFit/>
          </a:bodyPr>
          <a:lstStyle/>
          <a:p>
            <a:pPr algn="ctr"/>
            <a:r>
              <a:rPr kumimoji="1" lang="ja-JP" altLang="en-US" sz="1600"/>
              <a:t>キャラに</a:t>
            </a:r>
            <a:endParaRPr kumimoji="1" lang="en-US" altLang="ja-JP" sz="1600"/>
          </a:p>
          <a:p>
            <a:pPr algn="ctr"/>
            <a:r>
              <a:rPr kumimoji="1" lang="ja-JP" altLang="en-US" sz="1600"/>
              <a:t>寄る</a:t>
            </a:r>
            <a:endParaRPr kumimoji="1" lang="en-US" altLang="ja-JP" sz="1600"/>
          </a:p>
        </p:txBody>
      </p:sp>
      <p:sp>
        <p:nvSpPr>
          <p:cNvPr id="25" name="矢印: 右 24">
            <a:extLst>
              <a:ext uri="{FF2B5EF4-FFF2-40B4-BE49-F238E27FC236}">
                <a16:creationId xmlns:a16="http://schemas.microsoft.com/office/drawing/2014/main" id="{C0A6C148-350B-4E26-8076-3EFE29983745}"/>
              </a:ext>
            </a:extLst>
          </p:cNvPr>
          <p:cNvSpPr/>
          <p:nvPr/>
        </p:nvSpPr>
        <p:spPr>
          <a:xfrm>
            <a:off x="7810045" y="2560392"/>
            <a:ext cx="592666" cy="3615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7FB9603D-3415-4917-9D3F-3EA0B5A10E1B}"/>
              </a:ext>
            </a:extLst>
          </p:cNvPr>
          <p:cNvSpPr/>
          <p:nvPr/>
        </p:nvSpPr>
        <p:spPr>
          <a:xfrm>
            <a:off x="8437034" y="2021679"/>
            <a:ext cx="592666" cy="14389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結果</a:t>
            </a:r>
            <a:endParaRPr kumimoji="1" lang="en-US" altLang="ja-JP"/>
          </a:p>
          <a:p>
            <a:pPr algn="ctr"/>
            <a:r>
              <a:rPr kumimoji="1" lang="ja-JP" altLang="en-US"/>
              <a:t>画面</a:t>
            </a:r>
          </a:p>
        </p:txBody>
      </p:sp>
    </p:spTree>
    <p:extLst>
      <p:ext uri="{BB962C8B-B14F-4D97-AF65-F5344CB8AC3E}">
        <p14:creationId xmlns:p14="http://schemas.microsoft.com/office/powerpoint/2010/main" val="3149025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3493264" cy="307777"/>
          </a:xfrm>
          <a:prstGeom prst="rect">
            <a:avLst/>
          </a:prstGeom>
          <a:noFill/>
        </p:spPr>
        <p:txBody>
          <a:bodyPr wrap="none" rtlCol="0">
            <a:spAutoFit/>
          </a:bodyPr>
          <a:lstStyle/>
          <a:p>
            <a:r>
              <a:rPr kumimoji="1" lang="ja-JP" altLang="en-US" sz="1400" b="1">
                <a:latin typeface="+mn-ea"/>
              </a:rPr>
              <a:t>●アレンジについて</a:t>
            </a:r>
            <a:r>
              <a:rPr kumimoji="1" lang="ja-JP" altLang="en-US" sz="1400" b="1">
                <a:solidFill>
                  <a:srgbClr val="FF0000"/>
                </a:solidFill>
                <a:latin typeface="+mn-ea"/>
              </a:rPr>
              <a:t>（</a:t>
            </a:r>
            <a:r>
              <a:rPr kumimoji="1" lang="en-US" altLang="ja-JP" sz="1400" b="1">
                <a:solidFill>
                  <a:srgbClr val="FF0000"/>
                </a:solidFill>
                <a:latin typeface="+mn-ea"/>
              </a:rPr>
              <a:t>20200122</a:t>
            </a:r>
            <a:r>
              <a:rPr kumimoji="1" lang="ja-JP" altLang="en-US" sz="1400" b="1">
                <a:solidFill>
                  <a:srgbClr val="FF0000"/>
                </a:solidFill>
                <a:latin typeface="+mn-ea"/>
              </a:rPr>
              <a:t>修正）</a:t>
            </a:r>
            <a:endParaRPr kumimoji="1" lang="en-US" altLang="ja-JP" sz="1400" b="1">
              <a:solidFill>
                <a:srgbClr val="FF0000"/>
              </a:solidFill>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8</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24" name="テキスト ボックス 23">
            <a:extLst>
              <a:ext uri="{FF2B5EF4-FFF2-40B4-BE49-F238E27FC236}">
                <a16:creationId xmlns:a16="http://schemas.microsoft.com/office/drawing/2014/main" id="{8973A242-0EF2-4517-8424-C57AA6C7C64C}"/>
              </a:ext>
            </a:extLst>
          </p:cNvPr>
          <p:cNvSpPr txBox="1"/>
          <p:nvPr/>
        </p:nvSpPr>
        <p:spPr>
          <a:xfrm>
            <a:off x="591845" y="856101"/>
            <a:ext cx="6991016" cy="1615827"/>
          </a:xfrm>
          <a:prstGeom prst="rect">
            <a:avLst/>
          </a:prstGeom>
          <a:noFill/>
        </p:spPr>
        <p:txBody>
          <a:bodyPr wrap="none" rtlCol="0">
            <a:spAutoFit/>
          </a:bodyPr>
          <a:lstStyle/>
          <a:p>
            <a:r>
              <a:rPr kumimoji="1" lang="ja-JP" altLang="en-US" sz="1100">
                <a:latin typeface="+mn-ea"/>
              </a:rPr>
              <a:t>お風呂のアレンジ画面では全体のデザインを一括で変更することが出来る。</a:t>
            </a:r>
            <a:endParaRPr kumimoji="1" lang="en-US" altLang="ja-JP" sz="1100">
              <a:latin typeface="+mn-ea"/>
            </a:endParaRPr>
          </a:p>
          <a:p>
            <a:r>
              <a:rPr kumimoji="1" lang="ja-JP" altLang="en-US" sz="1100">
                <a:latin typeface="+mn-ea"/>
              </a:rPr>
              <a:t>デフォルトのお風呂は軍用の簡易的なものだが、温泉を購入することによって変更が可能になる。</a:t>
            </a:r>
            <a:endParaRPr kumimoji="1" lang="en-US" altLang="ja-JP" sz="1100">
              <a:latin typeface="+mn-ea"/>
            </a:endParaRPr>
          </a:p>
          <a:p>
            <a:r>
              <a:rPr kumimoji="1" lang="ja-JP" altLang="en-US" sz="1100">
                <a:latin typeface="+mn-ea"/>
              </a:rPr>
              <a:t>温泉には使用可能期間を設け、期間中のみ変更可能にする。使用可能期間は購入してから</a:t>
            </a:r>
            <a:r>
              <a:rPr kumimoji="1" lang="en-US" altLang="ja-JP" sz="1100">
                <a:latin typeface="+mn-ea"/>
              </a:rPr>
              <a:t>90</a:t>
            </a:r>
            <a:r>
              <a:rPr kumimoji="1" lang="ja-JP" altLang="en-US" sz="1100">
                <a:latin typeface="+mn-ea"/>
              </a:rPr>
              <a:t>日程度を想定。</a:t>
            </a:r>
            <a:endParaRPr kumimoji="1" lang="en-US" altLang="ja-JP" sz="1100">
              <a:latin typeface="+mn-ea"/>
            </a:endParaRPr>
          </a:p>
          <a:p>
            <a:r>
              <a:rPr kumimoji="1" lang="en-US" altLang="ja-JP" sz="1100">
                <a:solidFill>
                  <a:srgbClr val="FF0000"/>
                </a:solidFill>
                <a:latin typeface="+mn-ea"/>
              </a:rPr>
              <a:t>※</a:t>
            </a:r>
            <a:r>
              <a:rPr kumimoji="1" lang="ja-JP" altLang="en-US" sz="1100">
                <a:latin typeface="+mn-ea"/>
              </a:rPr>
              <a:t>期間はお風呂ごとに設定可能にする</a:t>
            </a:r>
            <a:endParaRPr kumimoji="1" lang="en-US" altLang="ja-JP" sz="1100">
              <a:latin typeface="+mn-ea"/>
            </a:endParaRPr>
          </a:p>
          <a:p>
            <a:r>
              <a:rPr kumimoji="1" lang="en-US" altLang="ja-JP" sz="1100">
                <a:solidFill>
                  <a:srgbClr val="FF0000"/>
                </a:solidFill>
                <a:latin typeface="+mn-ea"/>
              </a:rPr>
              <a:t>※</a:t>
            </a:r>
            <a:r>
              <a:rPr kumimoji="1" lang="ja-JP" altLang="en-US" sz="1100">
                <a:latin typeface="+mn-ea"/>
              </a:rPr>
              <a:t>脱衣所は変更されない</a:t>
            </a:r>
            <a:endParaRPr kumimoji="1" lang="en-US" altLang="ja-JP" sz="1100">
              <a:latin typeface="+mn-ea"/>
            </a:endParaRPr>
          </a:p>
          <a:p>
            <a:r>
              <a:rPr lang="en-US" altLang="ja-JP" sz="1100">
                <a:solidFill>
                  <a:srgbClr val="FF0000"/>
                </a:solidFill>
              </a:rPr>
              <a:t>※</a:t>
            </a:r>
            <a:r>
              <a:rPr lang="ja-JP" altLang="en-US" sz="1100"/>
              <a:t>使用期間が終わった場合、デフォルトで所持するお風呂に再設定される。</a:t>
            </a:r>
            <a:endParaRPr lang="en-US" altLang="ja-JP" sz="1100"/>
          </a:p>
          <a:p>
            <a:r>
              <a:rPr lang="ja-JP" altLang="en-US" sz="1100"/>
              <a:t>　</a:t>
            </a:r>
            <a:r>
              <a:rPr lang="ja-JP" altLang="en-US" sz="1100" b="1"/>
              <a:t>（通常温泉」を所持していた場合は、「通常温泉」に戻す）</a:t>
            </a:r>
            <a:br>
              <a:rPr lang="ja-JP" altLang="en-US" sz="1100" b="1"/>
            </a:br>
            <a:r>
              <a:rPr lang="en-US" altLang="ja-JP" sz="1100">
                <a:solidFill>
                  <a:srgbClr val="FF0000"/>
                </a:solidFill>
              </a:rPr>
              <a:t>※</a:t>
            </a:r>
            <a:r>
              <a:rPr lang="ja-JP" altLang="en-US" sz="1100"/>
              <a:t>購入したお風呂がバトル開始時は期間内だったが、バトル終了時は期間外だった場合、</a:t>
            </a:r>
            <a:endParaRPr lang="en-US" altLang="ja-JP" sz="1100"/>
          </a:p>
          <a:p>
            <a:r>
              <a:rPr lang="ja-JP" altLang="en-US" sz="1100"/>
              <a:t>　リザルトに表示されるお風呂は購入したもので表示させる。</a:t>
            </a:r>
            <a:endParaRPr kumimoji="1" lang="en-US" altLang="ja-JP" sz="1100">
              <a:latin typeface="+mn-ea"/>
            </a:endParaRPr>
          </a:p>
        </p:txBody>
      </p:sp>
      <p:sp>
        <p:nvSpPr>
          <p:cNvPr id="26" name="テキスト ボックス 25">
            <a:extLst>
              <a:ext uri="{FF2B5EF4-FFF2-40B4-BE49-F238E27FC236}">
                <a16:creationId xmlns:a16="http://schemas.microsoft.com/office/drawing/2014/main" id="{CA0674AD-FDF0-43DA-83AE-15EAC09895F2}"/>
              </a:ext>
            </a:extLst>
          </p:cNvPr>
          <p:cNvSpPr txBox="1"/>
          <p:nvPr/>
        </p:nvSpPr>
        <p:spPr>
          <a:xfrm>
            <a:off x="491619" y="2490592"/>
            <a:ext cx="2339102" cy="307777"/>
          </a:xfrm>
          <a:prstGeom prst="rect">
            <a:avLst/>
          </a:prstGeom>
          <a:noFill/>
        </p:spPr>
        <p:txBody>
          <a:bodyPr wrap="none" rtlCol="0">
            <a:spAutoFit/>
          </a:bodyPr>
          <a:lstStyle/>
          <a:p>
            <a:r>
              <a:rPr kumimoji="1" lang="ja-JP" altLang="en-US" sz="1400" b="1">
                <a:latin typeface="+mn-ea"/>
              </a:rPr>
              <a:t>・お風呂のバリエーション</a:t>
            </a:r>
            <a:endParaRPr kumimoji="1" lang="en-US" altLang="ja-JP" sz="1400" b="1">
              <a:latin typeface="+mn-ea"/>
            </a:endParaRPr>
          </a:p>
        </p:txBody>
      </p:sp>
      <p:sp>
        <p:nvSpPr>
          <p:cNvPr id="27" name="テキスト ボックス 26">
            <a:extLst>
              <a:ext uri="{FF2B5EF4-FFF2-40B4-BE49-F238E27FC236}">
                <a16:creationId xmlns:a16="http://schemas.microsoft.com/office/drawing/2014/main" id="{3F07B8F0-0AB7-445E-905B-856FBE0A1C63}"/>
              </a:ext>
            </a:extLst>
          </p:cNvPr>
          <p:cNvSpPr txBox="1"/>
          <p:nvPr/>
        </p:nvSpPr>
        <p:spPr>
          <a:xfrm>
            <a:off x="668045" y="2783433"/>
            <a:ext cx="4169731" cy="600164"/>
          </a:xfrm>
          <a:prstGeom prst="rect">
            <a:avLst/>
          </a:prstGeom>
          <a:noFill/>
        </p:spPr>
        <p:txBody>
          <a:bodyPr wrap="none" rtlCol="0">
            <a:spAutoFit/>
          </a:bodyPr>
          <a:lstStyle/>
          <a:p>
            <a:r>
              <a:rPr kumimoji="1" lang="ja-JP" altLang="en-US" sz="1100">
                <a:latin typeface="+mn-ea"/>
              </a:rPr>
              <a:t>お風呂はイベント用、購入用を含め以下の</a:t>
            </a:r>
            <a:r>
              <a:rPr kumimoji="1" lang="en-US" altLang="ja-JP" sz="1100">
                <a:latin typeface="+mn-ea"/>
              </a:rPr>
              <a:t>10</a:t>
            </a:r>
            <a:r>
              <a:rPr kumimoji="1" lang="ja-JP" altLang="en-US" sz="1100">
                <a:latin typeface="+mn-ea"/>
              </a:rPr>
              <a:t>種類を用意する。</a:t>
            </a:r>
            <a:endParaRPr kumimoji="1" lang="en-US" altLang="ja-JP" sz="900">
              <a:latin typeface="+mn-ea"/>
            </a:endParaRPr>
          </a:p>
          <a:p>
            <a:r>
              <a:rPr lang="ja-JP" altLang="en-US" sz="1100"/>
              <a:t>ものによって入浴シーンの画面演出が入る。</a:t>
            </a:r>
            <a:endParaRPr lang="en-US" altLang="ja-JP" sz="1100"/>
          </a:p>
          <a:p>
            <a:r>
              <a:rPr kumimoji="1" lang="en-US" altLang="ja-JP" sz="1100">
                <a:solidFill>
                  <a:srgbClr val="FF0000"/>
                </a:solidFill>
                <a:latin typeface="+mn-ea"/>
              </a:rPr>
              <a:t>※</a:t>
            </a:r>
            <a:r>
              <a:rPr kumimoji="1" lang="ja-JP" altLang="en-US" sz="1100">
                <a:latin typeface="+mn-ea"/>
              </a:rPr>
              <a:t>バリエーションは要検討　四季は確定</a:t>
            </a:r>
            <a:endParaRPr kumimoji="1" lang="en-US" altLang="ja-JP" sz="800">
              <a:latin typeface="+mn-ea"/>
            </a:endParaRPr>
          </a:p>
        </p:txBody>
      </p:sp>
      <p:graphicFrame>
        <p:nvGraphicFramePr>
          <p:cNvPr id="2" name="表 2">
            <a:extLst>
              <a:ext uri="{FF2B5EF4-FFF2-40B4-BE49-F238E27FC236}">
                <a16:creationId xmlns:a16="http://schemas.microsoft.com/office/drawing/2014/main" id="{EE45F331-2BBA-486C-AD3C-62428E216D02}"/>
              </a:ext>
            </a:extLst>
          </p:cNvPr>
          <p:cNvGraphicFramePr>
            <a:graphicFrameLocks noGrp="1"/>
          </p:cNvGraphicFramePr>
          <p:nvPr>
            <p:extLst>
              <p:ext uri="{D42A27DB-BD31-4B8C-83A1-F6EECF244321}">
                <p14:modId xmlns:p14="http://schemas.microsoft.com/office/powerpoint/2010/main" val="1017277099"/>
              </p:ext>
            </p:extLst>
          </p:nvPr>
        </p:nvGraphicFramePr>
        <p:xfrm>
          <a:off x="739589" y="3429000"/>
          <a:ext cx="4194453" cy="2860551"/>
        </p:xfrm>
        <a:graphic>
          <a:graphicData uri="http://schemas.openxmlformats.org/drawingml/2006/table">
            <a:tbl>
              <a:tblPr firstRow="1" bandRow="1">
                <a:tableStyleId>{5C22544A-7EE6-4342-B048-85BDC9FD1C3A}</a:tableStyleId>
              </a:tblPr>
              <a:tblGrid>
                <a:gridCol w="1805318">
                  <a:extLst>
                    <a:ext uri="{9D8B030D-6E8A-4147-A177-3AD203B41FA5}">
                      <a16:colId xmlns:a16="http://schemas.microsoft.com/office/drawing/2014/main" val="3870603243"/>
                    </a:ext>
                  </a:extLst>
                </a:gridCol>
                <a:gridCol w="2389135">
                  <a:extLst>
                    <a:ext uri="{9D8B030D-6E8A-4147-A177-3AD203B41FA5}">
                      <a16:colId xmlns:a16="http://schemas.microsoft.com/office/drawing/2014/main" val="2338699590"/>
                    </a:ext>
                  </a:extLst>
                </a:gridCol>
              </a:tblGrid>
              <a:tr h="259080">
                <a:tc>
                  <a:txBody>
                    <a:bodyPr/>
                    <a:lstStyle/>
                    <a:p>
                      <a:r>
                        <a:rPr kumimoji="1" lang="ja-JP" altLang="en-US" sz="1100">
                          <a:latin typeface="+mn-ea"/>
                        </a:rPr>
                        <a:t>種類</a:t>
                      </a:r>
                      <a:endParaRPr kumimoji="1" lang="en-US" altLang="ja-JP" sz="1100">
                        <a:latin typeface="+mn-ea"/>
                      </a:endParaRPr>
                    </a:p>
                  </a:txBody>
                  <a:tcPr/>
                </a:tc>
                <a:tc>
                  <a:txBody>
                    <a:bodyPr/>
                    <a:lstStyle/>
                    <a:p>
                      <a:r>
                        <a:rPr kumimoji="1" lang="ja-JP" altLang="en-US" sz="1100"/>
                        <a:t>演出</a:t>
                      </a:r>
                    </a:p>
                  </a:txBody>
                  <a:tcPr/>
                </a:tc>
                <a:extLst>
                  <a:ext uri="{0D108BD9-81ED-4DB2-BD59-A6C34878D82A}">
                    <a16:rowId xmlns:a16="http://schemas.microsoft.com/office/drawing/2014/main" val="1570732681"/>
                  </a:ext>
                </a:extLst>
              </a:tr>
              <a:tr h="259080">
                <a:tc>
                  <a:txBody>
                    <a:bodyPr/>
                    <a:lstStyle/>
                    <a:p>
                      <a:r>
                        <a:rPr kumimoji="1" lang="ja-JP" altLang="en-US" sz="1100">
                          <a:latin typeface="+mn-ea"/>
                        </a:rPr>
                        <a:t>軍用の簡易的なもの</a:t>
                      </a:r>
                      <a:endParaRPr kumimoji="1" lang="en-US" altLang="ja-JP" sz="1100">
                        <a:latin typeface="+mn-ea"/>
                      </a:endParaRPr>
                    </a:p>
                  </a:txBody>
                  <a:tcPr/>
                </a:tc>
                <a:tc>
                  <a:txBody>
                    <a:bodyPr/>
                    <a:lstStyle/>
                    <a:p>
                      <a:r>
                        <a:rPr kumimoji="1" lang="ja-JP" altLang="en-US" sz="1100"/>
                        <a:t>無し</a:t>
                      </a:r>
                    </a:p>
                  </a:txBody>
                  <a:tcPr/>
                </a:tc>
                <a:extLst>
                  <a:ext uri="{0D108BD9-81ED-4DB2-BD59-A6C34878D82A}">
                    <a16:rowId xmlns:a16="http://schemas.microsoft.com/office/drawing/2014/main" val="1006176353"/>
                  </a:ext>
                </a:extLst>
              </a:tr>
              <a:tr h="259080">
                <a:tc>
                  <a:txBody>
                    <a:bodyPr/>
                    <a:lstStyle/>
                    <a:p>
                      <a:r>
                        <a:rPr kumimoji="1" lang="ja-JP" altLang="en-US" sz="1100">
                          <a:latin typeface="+mn-ea"/>
                        </a:rPr>
                        <a:t>通常温泉</a:t>
                      </a:r>
                      <a:endParaRPr kumimoji="1" lang="en-US" altLang="ja-JP" sz="1100">
                        <a:latin typeface="+mn-ea"/>
                      </a:endParaRPr>
                    </a:p>
                  </a:txBody>
                  <a:tcPr/>
                </a:tc>
                <a:tc>
                  <a:txBody>
                    <a:bodyPr/>
                    <a:lstStyle/>
                    <a:p>
                      <a:r>
                        <a:rPr kumimoji="1" lang="ja-JP" altLang="en-US" sz="1100"/>
                        <a:t>無し</a:t>
                      </a:r>
                    </a:p>
                  </a:txBody>
                  <a:tcPr/>
                </a:tc>
                <a:extLst>
                  <a:ext uri="{0D108BD9-81ED-4DB2-BD59-A6C34878D82A}">
                    <a16:rowId xmlns:a16="http://schemas.microsoft.com/office/drawing/2014/main" val="893189050"/>
                  </a:ext>
                </a:extLst>
              </a:tr>
              <a:tr h="259080">
                <a:tc>
                  <a:txBody>
                    <a:bodyPr/>
                    <a:lstStyle/>
                    <a:p>
                      <a:r>
                        <a:rPr kumimoji="1" lang="ja-JP" altLang="en-US" sz="1100">
                          <a:latin typeface="+mn-ea"/>
                        </a:rPr>
                        <a:t>春　花見</a:t>
                      </a:r>
                      <a:endParaRPr kumimoji="1" lang="ja-JP" altLang="en-US" sz="1100"/>
                    </a:p>
                  </a:txBody>
                  <a:tcPr/>
                </a:tc>
                <a:tc>
                  <a:txBody>
                    <a:bodyPr/>
                    <a:lstStyle/>
                    <a:p>
                      <a:r>
                        <a:rPr kumimoji="1" lang="ja-JP" altLang="en-US" sz="1100"/>
                        <a:t>桜が舞い散る</a:t>
                      </a:r>
                    </a:p>
                  </a:txBody>
                  <a:tcPr/>
                </a:tc>
                <a:extLst>
                  <a:ext uri="{0D108BD9-81ED-4DB2-BD59-A6C34878D82A}">
                    <a16:rowId xmlns:a16="http://schemas.microsoft.com/office/drawing/2014/main" val="1450807789"/>
                  </a:ext>
                </a:extLst>
              </a:tr>
              <a:tr h="259080">
                <a:tc>
                  <a:txBody>
                    <a:bodyPr/>
                    <a:lstStyle/>
                    <a:p>
                      <a:r>
                        <a:rPr kumimoji="1" lang="ja-JP" altLang="en-US" sz="1100">
                          <a:latin typeface="+mn-ea"/>
                        </a:rPr>
                        <a:t>夏　七夕</a:t>
                      </a:r>
                      <a:endParaRPr kumimoji="1" lang="ja-JP" altLang="en-US" sz="1100"/>
                    </a:p>
                  </a:txBody>
                  <a:tcPr/>
                </a:tc>
                <a:tc>
                  <a:txBody>
                    <a:bodyPr/>
                    <a:lstStyle/>
                    <a:p>
                      <a:r>
                        <a:rPr kumimoji="1" lang="ja-JP" altLang="en-US" sz="1100"/>
                        <a:t>星が光って短冊が揺れる</a:t>
                      </a:r>
                    </a:p>
                  </a:txBody>
                  <a:tcPr/>
                </a:tc>
                <a:extLst>
                  <a:ext uri="{0D108BD9-81ED-4DB2-BD59-A6C34878D82A}">
                    <a16:rowId xmlns:a16="http://schemas.microsoft.com/office/drawing/2014/main" val="2105788753"/>
                  </a:ext>
                </a:extLst>
              </a:tr>
              <a:tr h="259080">
                <a:tc>
                  <a:txBody>
                    <a:bodyPr/>
                    <a:lstStyle/>
                    <a:p>
                      <a:r>
                        <a:rPr kumimoji="1" lang="ja-JP" altLang="en-US" sz="1100">
                          <a:latin typeface="+mn-ea"/>
                        </a:rPr>
                        <a:t>秋　紅葉　</a:t>
                      </a:r>
                      <a:endParaRPr kumimoji="1" lang="ja-JP" altLang="en-US" sz="1100"/>
                    </a:p>
                  </a:txBody>
                  <a:tcPr/>
                </a:tc>
                <a:tc>
                  <a:txBody>
                    <a:bodyPr/>
                    <a:lstStyle/>
                    <a:p>
                      <a:r>
                        <a:rPr kumimoji="1" lang="ja-JP" altLang="en-US" sz="1100"/>
                        <a:t>紅葉が舞い散る</a:t>
                      </a:r>
                    </a:p>
                  </a:txBody>
                  <a:tcPr/>
                </a:tc>
                <a:extLst>
                  <a:ext uri="{0D108BD9-81ED-4DB2-BD59-A6C34878D82A}">
                    <a16:rowId xmlns:a16="http://schemas.microsoft.com/office/drawing/2014/main" val="2333243753"/>
                  </a:ext>
                </a:extLst>
              </a:tr>
              <a:tr h="259080">
                <a:tc>
                  <a:txBody>
                    <a:bodyPr/>
                    <a:lstStyle/>
                    <a:p>
                      <a:r>
                        <a:rPr kumimoji="1" lang="ja-JP" altLang="en-US" sz="1100">
                          <a:latin typeface="+mn-ea"/>
                        </a:rPr>
                        <a:t>冬　雪景色</a:t>
                      </a:r>
                      <a:endParaRPr kumimoji="1" lang="ja-JP" altLang="en-US" sz="1100"/>
                    </a:p>
                  </a:txBody>
                  <a:tcPr/>
                </a:tc>
                <a:tc>
                  <a:txBody>
                    <a:bodyPr/>
                    <a:lstStyle/>
                    <a:p>
                      <a:r>
                        <a:rPr kumimoji="1" lang="ja-JP" altLang="en-US" sz="1100"/>
                        <a:t>雪が降る</a:t>
                      </a:r>
                    </a:p>
                  </a:txBody>
                  <a:tcPr/>
                </a:tc>
                <a:extLst>
                  <a:ext uri="{0D108BD9-81ED-4DB2-BD59-A6C34878D82A}">
                    <a16:rowId xmlns:a16="http://schemas.microsoft.com/office/drawing/2014/main" val="1419789854"/>
                  </a:ext>
                </a:extLst>
              </a:tr>
              <a:tr h="269751">
                <a:tc>
                  <a:txBody>
                    <a:bodyPr/>
                    <a:lstStyle/>
                    <a:p>
                      <a:r>
                        <a:rPr kumimoji="1" lang="ja-JP" altLang="en-US" sz="1100">
                          <a:latin typeface="+mn-ea"/>
                        </a:rPr>
                        <a:t>ハロウィン</a:t>
                      </a:r>
                      <a:endParaRPr kumimoji="1" lang="ja-JP" altLang="en-US" sz="1100"/>
                    </a:p>
                  </a:txBody>
                  <a:tcPr/>
                </a:tc>
                <a:tc>
                  <a:txBody>
                    <a:bodyPr/>
                    <a:lstStyle/>
                    <a:p>
                      <a:endParaRPr kumimoji="1" lang="ja-JP" altLang="en-US" sz="1100"/>
                    </a:p>
                  </a:txBody>
                  <a:tcPr/>
                </a:tc>
                <a:extLst>
                  <a:ext uri="{0D108BD9-81ED-4DB2-BD59-A6C34878D82A}">
                    <a16:rowId xmlns:a16="http://schemas.microsoft.com/office/drawing/2014/main" val="2166764493"/>
                  </a:ext>
                </a:extLst>
              </a:tr>
              <a:tr h="259080">
                <a:tc>
                  <a:txBody>
                    <a:bodyPr/>
                    <a:lstStyle/>
                    <a:p>
                      <a:r>
                        <a:rPr kumimoji="1" lang="ja-JP" altLang="en-US" sz="1100">
                          <a:latin typeface="+mn-ea"/>
                        </a:rPr>
                        <a:t>プール</a:t>
                      </a:r>
                      <a:endParaRPr kumimoji="1" lang="ja-JP" altLang="en-US" sz="1100"/>
                    </a:p>
                  </a:txBody>
                  <a:tcPr/>
                </a:tc>
                <a:tc>
                  <a:txBody>
                    <a:bodyPr/>
                    <a:lstStyle/>
                    <a:p>
                      <a:endParaRPr kumimoji="1" lang="ja-JP" altLang="en-US" sz="1100"/>
                    </a:p>
                  </a:txBody>
                  <a:tcPr/>
                </a:tc>
                <a:extLst>
                  <a:ext uri="{0D108BD9-81ED-4DB2-BD59-A6C34878D82A}">
                    <a16:rowId xmlns:a16="http://schemas.microsoft.com/office/drawing/2014/main" val="1725336682"/>
                  </a:ext>
                </a:extLst>
              </a:tr>
              <a:tr h="259080">
                <a:tc>
                  <a:txBody>
                    <a:bodyPr/>
                    <a:lstStyle/>
                    <a:p>
                      <a:r>
                        <a:rPr kumimoji="1" lang="ja-JP" altLang="en-US" sz="1100">
                          <a:latin typeface="+mn-ea"/>
                        </a:rPr>
                        <a:t>クリスマス</a:t>
                      </a:r>
                      <a:endParaRPr kumimoji="1" lang="ja-JP" altLang="en-US" sz="1100"/>
                    </a:p>
                  </a:txBody>
                  <a:tcPr/>
                </a:tc>
                <a:tc>
                  <a:txBody>
                    <a:bodyPr/>
                    <a:lstStyle/>
                    <a:p>
                      <a:endParaRPr kumimoji="1" lang="ja-JP" altLang="en-US" sz="1100"/>
                    </a:p>
                  </a:txBody>
                  <a:tcPr/>
                </a:tc>
                <a:extLst>
                  <a:ext uri="{0D108BD9-81ED-4DB2-BD59-A6C34878D82A}">
                    <a16:rowId xmlns:a16="http://schemas.microsoft.com/office/drawing/2014/main" val="689717595"/>
                  </a:ext>
                </a:extLst>
              </a:tr>
              <a:tr h="2590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latin typeface="+mn-ea"/>
                        </a:rPr>
                        <a:t>バレンタイン</a:t>
                      </a:r>
                      <a:endParaRPr kumimoji="1" lang="en-US" altLang="ja-JP" sz="1100">
                        <a:latin typeface="+mn-ea"/>
                      </a:endParaRPr>
                    </a:p>
                  </a:txBody>
                  <a:tcPr/>
                </a:tc>
                <a:tc>
                  <a:txBody>
                    <a:bodyPr/>
                    <a:lstStyle/>
                    <a:p>
                      <a:endParaRPr kumimoji="1" lang="ja-JP" altLang="en-US" sz="1100"/>
                    </a:p>
                  </a:txBody>
                  <a:tcPr/>
                </a:tc>
                <a:extLst>
                  <a:ext uri="{0D108BD9-81ED-4DB2-BD59-A6C34878D82A}">
                    <a16:rowId xmlns:a16="http://schemas.microsoft.com/office/drawing/2014/main" val="2705873855"/>
                  </a:ext>
                </a:extLst>
              </a:tr>
            </a:tbl>
          </a:graphicData>
        </a:graphic>
      </p:graphicFrame>
    </p:spTree>
    <p:extLst>
      <p:ext uri="{BB962C8B-B14F-4D97-AF65-F5344CB8AC3E}">
        <p14:creationId xmlns:p14="http://schemas.microsoft.com/office/powerpoint/2010/main" val="1663113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1800493" cy="307777"/>
          </a:xfrm>
          <a:prstGeom prst="rect">
            <a:avLst/>
          </a:prstGeom>
          <a:noFill/>
        </p:spPr>
        <p:txBody>
          <a:bodyPr wrap="none" rtlCol="0">
            <a:spAutoFit/>
          </a:bodyPr>
          <a:lstStyle/>
          <a:p>
            <a:r>
              <a:rPr kumimoji="1" lang="ja-JP" altLang="en-US" sz="1400" b="1">
                <a:latin typeface="+mn-ea"/>
              </a:rPr>
              <a:t>●チケットについて</a:t>
            </a:r>
            <a:endParaRPr kumimoji="1" lang="en-US" altLang="ja-JP" sz="1400" b="1">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9</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24" name="テキスト ボックス 23">
            <a:extLst>
              <a:ext uri="{FF2B5EF4-FFF2-40B4-BE49-F238E27FC236}">
                <a16:creationId xmlns:a16="http://schemas.microsoft.com/office/drawing/2014/main" id="{8973A242-0EF2-4517-8424-C57AA6C7C64C}"/>
              </a:ext>
            </a:extLst>
          </p:cNvPr>
          <p:cNvSpPr txBox="1"/>
          <p:nvPr/>
        </p:nvSpPr>
        <p:spPr>
          <a:xfrm>
            <a:off x="591845" y="856101"/>
            <a:ext cx="5774338" cy="769441"/>
          </a:xfrm>
          <a:prstGeom prst="rect">
            <a:avLst/>
          </a:prstGeom>
          <a:noFill/>
        </p:spPr>
        <p:txBody>
          <a:bodyPr wrap="none" rtlCol="0">
            <a:spAutoFit/>
          </a:bodyPr>
          <a:lstStyle/>
          <a:p>
            <a:r>
              <a:rPr kumimoji="1" lang="ja-JP" altLang="en-US" sz="1100">
                <a:latin typeface="+mn-ea"/>
              </a:rPr>
              <a:t>イベント報酬やガチャスタンプ報酬として入手。</a:t>
            </a:r>
            <a:endParaRPr kumimoji="1" lang="en-US" altLang="ja-JP" sz="1100">
              <a:latin typeface="+mn-ea"/>
            </a:endParaRPr>
          </a:p>
          <a:p>
            <a:r>
              <a:rPr kumimoji="1" lang="ja-JP" altLang="en-US" sz="1100">
                <a:latin typeface="+mn-ea"/>
              </a:rPr>
              <a:t>交換することでチケット交換用お風呂を使用することが出来る。</a:t>
            </a:r>
            <a:endParaRPr kumimoji="1" lang="en-US" altLang="ja-JP" sz="1100">
              <a:latin typeface="+mn-ea"/>
            </a:endParaRPr>
          </a:p>
          <a:p>
            <a:r>
              <a:rPr kumimoji="1" lang="ja-JP" altLang="en-US" sz="1100">
                <a:latin typeface="+mn-ea"/>
              </a:rPr>
              <a:t>チケットの種類は</a:t>
            </a:r>
            <a:r>
              <a:rPr kumimoji="1" lang="en-US" altLang="ja-JP" sz="1100">
                <a:latin typeface="+mn-ea"/>
              </a:rPr>
              <a:t>1</a:t>
            </a:r>
            <a:r>
              <a:rPr kumimoji="1" lang="ja-JP" altLang="en-US" sz="1100">
                <a:latin typeface="+mn-ea"/>
              </a:rPr>
              <a:t>種類とし、どのチケット交換用お風呂とでも交換することが出来る。</a:t>
            </a:r>
            <a:endParaRPr kumimoji="1" lang="en-US" altLang="ja-JP" sz="1100">
              <a:latin typeface="+mn-ea"/>
            </a:endParaRPr>
          </a:p>
          <a:p>
            <a:r>
              <a:rPr kumimoji="1" lang="ja-JP" altLang="en-US" sz="1100">
                <a:latin typeface="+mn-ea"/>
              </a:rPr>
              <a:t>チケット自体には使用期限は無し。</a:t>
            </a:r>
            <a:endParaRPr kumimoji="1" lang="en-US" altLang="ja-JP" sz="1100">
              <a:latin typeface="+mn-ea"/>
            </a:endParaRPr>
          </a:p>
        </p:txBody>
      </p:sp>
      <p:sp>
        <p:nvSpPr>
          <p:cNvPr id="7" name="テキスト ボックス 6">
            <a:extLst>
              <a:ext uri="{FF2B5EF4-FFF2-40B4-BE49-F238E27FC236}">
                <a16:creationId xmlns:a16="http://schemas.microsoft.com/office/drawing/2014/main" id="{01F9B087-7F26-4E84-BE5E-8C1A9706DEEB}"/>
              </a:ext>
            </a:extLst>
          </p:cNvPr>
          <p:cNvSpPr txBox="1"/>
          <p:nvPr/>
        </p:nvSpPr>
        <p:spPr>
          <a:xfrm>
            <a:off x="415419" y="2065629"/>
            <a:ext cx="5046574" cy="307777"/>
          </a:xfrm>
          <a:prstGeom prst="rect">
            <a:avLst/>
          </a:prstGeom>
          <a:noFill/>
        </p:spPr>
        <p:txBody>
          <a:bodyPr wrap="none" rtlCol="0">
            <a:spAutoFit/>
          </a:bodyPr>
          <a:lstStyle/>
          <a:p>
            <a:r>
              <a:rPr kumimoji="1" lang="ja-JP" altLang="en-US" sz="1400" b="1">
                <a:latin typeface="+mn-ea"/>
              </a:rPr>
              <a:t>●お風呂の入手方法と使用期間について</a:t>
            </a:r>
            <a:r>
              <a:rPr kumimoji="1" lang="en-US" altLang="ja-JP" sz="1400" b="1">
                <a:solidFill>
                  <a:srgbClr val="FF0000"/>
                </a:solidFill>
                <a:latin typeface="+mn-ea"/>
              </a:rPr>
              <a:t>(20200122</a:t>
            </a:r>
            <a:r>
              <a:rPr kumimoji="1" lang="ja-JP" altLang="en-US" sz="1400" b="1">
                <a:solidFill>
                  <a:srgbClr val="FF0000"/>
                </a:solidFill>
                <a:latin typeface="+mn-ea"/>
              </a:rPr>
              <a:t>記載</a:t>
            </a:r>
            <a:r>
              <a:rPr kumimoji="1" lang="en-US" altLang="ja-JP" sz="1400" b="1">
                <a:solidFill>
                  <a:srgbClr val="FF0000"/>
                </a:solidFill>
                <a:latin typeface="+mn-ea"/>
              </a:rPr>
              <a:t>)</a:t>
            </a:r>
          </a:p>
        </p:txBody>
      </p:sp>
      <p:sp>
        <p:nvSpPr>
          <p:cNvPr id="8" name="テキスト ボックス 7">
            <a:extLst>
              <a:ext uri="{FF2B5EF4-FFF2-40B4-BE49-F238E27FC236}">
                <a16:creationId xmlns:a16="http://schemas.microsoft.com/office/drawing/2014/main" id="{988B004D-8E7E-4561-84B6-8D158BB3A14D}"/>
              </a:ext>
            </a:extLst>
          </p:cNvPr>
          <p:cNvSpPr txBox="1"/>
          <p:nvPr/>
        </p:nvSpPr>
        <p:spPr>
          <a:xfrm>
            <a:off x="591845" y="2382931"/>
            <a:ext cx="3147015" cy="261610"/>
          </a:xfrm>
          <a:prstGeom prst="rect">
            <a:avLst/>
          </a:prstGeom>
          <a:noFill/>
        </p:spPr>
        <p:txBody>
          <a:bodyPr wrap="none" rtlCol="0">
            <a:spAutoFit/>
          </a:bodyPr>
          <a:lstStyle/>
          <a:p>
            <a:r>
              <a:rPr kumimoji="1" lang="ja-JP" altLang="en-US" sz="1100">
                <a:latin typeface="+mn-ea"/>
              </a:rPr>
              <a:t>お風呂の入手方法と使用期間は、以下の通り。</a:t>
            </a:r>
            <a:endParaRPr kumimoji="1" lang="en-US" altLang="ja-JP" sz="1100">
              <a:latin typeface="+mn-ea"/>
            </a:endParaRPr>
          </a:p>
        </p:txBody>
      </p:sp>
      <p:graphicFrame>
        <p:nvGraphicFramePr>
          <p:cNvPr id="2" name="表 1">
            <a:extLst>
              <a:ext uri="{FF2B5EF4-FFF2-40B4-BE49-F238E27FC236}">
                <a16:creationId xmlns:a16="http://schemas.microsoft.com/office/drawing/2014/main" id="{54D2D502-30C1-4943-A969-90222013F780}"/>
              </a:ext>
            </a:extLst>
          </p:cNvPr>
          <p:cNvGraphicFramePr>
            <a:graphicFrameLocks noGrp="1"/>
          </p:cNvGraphicFramePr>
          <p:nvPr>
            <p:extLst>
              <p:ext uri="{D42A27DB-BD31-4B8C-83A1-F6EECF244321}">
                <p14:modId xmlns:p14="http://schemas.microsoft.com/office/powerpoint/2010/main" val="1743013177"/>
              </p:ext>
            </p:extLst>
          </p:nvPr>
        </p:nvGraphicFramePr>
        <p:xfrm>
          <a:off x="768195" y="2772900"/>
          <a:ext cx="6754934" cy="2346960"/>
        </p:xfrm>
        <a:graphic>
          <a:graphicData uri="http://schemas.openxmlformats.org/drawingml/2006/table">
            <a:tbl>
              <a:tblPr firstRow="1" bandRow="1">
                <a:tableStyleId>{5C22544A-7EE6-4342-B048-85BDC9FD1C3A}</a:tableStyleId>
              </a:tblPr>
              <a:tblGrid>
                <a:gridCol w="424596">
                  <a:extLst>
                    <a:ext uri="{9D8B030D-6E8A-4147-A177-3AD203B41FA5}">
                      <a16:colId xmlns:a16="http://schemas.microsoft.com/office/drawing/2014/main" val="1818618634"/>
                    </a:ext>
                  </a:extLst>
                </a:gridCol>
                <a:gridCol w="1746962">
                  <a:extLst>
                    <a:ext uri="{9D8B030D-6E8A-4147-A177-3AD203B41FA5}">
                      <a16:colId xmlns:a16="http://schemas.microsoft.com/office/drawing/2014/main" val="570257559"/>
                    </a:ext>
                  </a:extLst>
                </a:gridCol>
                <a:gridCol w="2835593">
                  <a:extLst>
                    <a:ext uri="{9D8B030D-6E8A-4147-A177-3AD203B41FA5}">
                      <a16:colId xmlns:a16="http://schemas.microsoft.com/office/drawing/2014/main" val="3159523567"/>
                    </a:ext>
                  </a:extLst>
                </a:gridCol>
                <a:gridCol w="1747783">
                  <a:extLst>
                    <a:ext uri="{9D8B030D-6E8A-4147-A177-3AD203B41FA5}">
                      <a16:colId xmlns:a16="http://schemas.microsoft.com/office/drawing/2014/main" val="679210261"/>
                    </a:ext>
                  </a:extLst>
                </a:gridCol>
              </a:tblGrid>
              <a:tr h="259080">
                <a:tc>
                  <a:txBody>
                    <a:bodyPr/>
                    <a:lstStyle/>
                    <a:p>
                      <a:r>
                        <a:rPr kumimoji="1" lang="en-US" altLang="ja-JP" sz="1100"/>
                        <a:t>No.</a:t>
                      </a:r>
                      <a:endParaRPr kumimoji="1" lang="ja-JP" altLang="en-US" sz="1100"/>
                    </a:p>
                  </a:txBody>
                  <a:tcPr/>
                </a:tc>
                <a:tc>
                  <a:txBody>
                    <a:bodyPr/>
                    <a:lstStyle/>
                    <a:p>
                      <a:r>
                        <a:rPr kumimoji="1" lang="ja-JP" altLang="en-US" sz="1100"/>
                        <a:t>入手</a:t>
                      </a:r>
                    </a:p>
                  </a:txBody>
                  <a:tcPr/>
                </a:tc>
                <a:tc>
                  <a:txBody>
                    <a:bodyPr/>
                    <a:lstStyle/>
                    <a:p>
                      <a:r>
                        <a:rPr kumimoji="1" lang="ja-JP" altLang="en-US" sz="1100"/>
                        <a:t>使用期間</a:t>
                      </a:r>
                    </a:p>
                  </a:txBody>
                  <a:tcPr/>
                </a:tc>
                <a:tc>
                  <a:txBody>
                    <a:bodyPr/>
                    <a:lstStyle/>
                    <a:p>
                      <a:r>
                        <a:rPr kumimoji="1" lang="ja-JP" altLang="en-US" sz="1100"/>
                        <a:t>補足</a:t>
                      </a:r>
                    </a:p>
                  </a:txBody>
                  <a:tcPr/>
                </a:tc>
                <a:extLst>
                  <a:ext uri="{0D108BD9-81ED-4DB2-BD59-A6C34878D82A}">
                    <a16:rowId xmlns:a16="http://schemas.microsoft.com/office/drawing/2014/main" val="2649181015"/>
                  </a:ext>
                </a:extLst>
              </a:tr>
              <a:tr h="259080">
                <a:tc>
                  <a:txBody>
                    <a:bodyPr/>
                    <a:lstStyle/>
                    <a:p>
                      <a:r>
                        <a:rPr kumimoji="1" lang="en-US" altLang="ja-JP" sz="1100"/>
                        <a:t>1</a:t>
                      </a:r>
                      <a:endParaRPr kumimoji="1" lang="ja-JP" altLang="en-US" sz="1100"/>
                    </a:p>
                  </a:txBody>
                  <a:tcPr/>
                </a:tc>
                <a:tc>
                  <a:txBody>
                    <a:bodyPr/>
                    <a:lstStyle/>
                    <a:p>
                      <a:r>
                        <a:rPr kumimoji="1" lang="ja-JP" altLang="en-US" sz="1100"/>
                        <a:t>デフォルト</a:t>
                      </a:r>
                    </a:p>
                  </a:txBody>
                  <a:tcPr/>
                </a:tc>
                <a:tc>
                  <a:txBody>
                    <a:bodyPr/>
                    <a:lstStyle/>
                    <a:p>
                      <a:r>
                        <a:rPr kumimoji="1" lang="ja-JP" altLang="en-US" sz="1100"/>
                        <a:t>無期限</a:t>
                      </a:r>
                    </a:p>
                  </a:txBody>
                  <a:tcPr/>
                </a:tc>
                <a:tc>
                  <a:txBody>
                    <a:bodyPr/>
                    <a:lstStyle/>
                    <a:p>
                      <a:endParaRPr kumimoji="1" lang="ja-JP" altLang="en-US" sz="1100"/>
                    </a:p>
                  </a:txBody>
                  <a:tcPr/>
                </a:tc>
                <a:extLst>
                  <a:ext uri="{0D108BD9-81ED-4DB2-BD59-A6C34878D82A}">
                    <a16:rowId xmlns:a16="http://schemas.microsoft.com/office/drawing/2014/main" val="1000415642"/>
                  </a:ext>
                </a:extLst>
              </a:tr>
              <a:tr h="259080">
                <a:tc>
                  <a:txBody>
                    <a:bodyPr/>
                    <a:lstStyle/>
                    <a:p>
                      <a:r>
                        <a:rPr kumimoji="1" lang="en-US" altLang="ja-JP" sz="1100"/>
                        <a:t>2</a:t>
                      </a:r>
                      <a:endParaRPr kumimoji="1" lang="ja-JP" altLang="en-US" sz="1100"/>
                    </a:p>
                  </a:txBody>
                  <a:tcPr/>
                </a:tc>
                <a:tc>
                  <a:txBody>
                    <a:bodyPr/>
                    <a:lstStyle/>
                    <a:p>
                      <a:r>
                        <a:rPr kumimoji="1" lang="ja-JP" altLang="en-US" sz="1100"/>
                        <a:t>クリスタル購入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無期限</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a:p>
                  </a:txBody>
                  <a:tcPr/>
                </a:tc>
                <a:extLst>
                  <a:ext uri="{0D108BD9-81ED-4DB2-BD59-A6C34878D82A}">
                    <a16:rowId xmlns:a16="http://schemas.microsoft.com/office/drawing/2014/main" val="1269480849"/>
                  </a:ext>
                </a:extLst>
              </a:tr>
              <a:tr h="259080">
                <a:tc>
                  <a:txBody>
                    <a:bodyPr/>
                    <a:lstStyle/>
                    <a:p>
                      <a:r>
                        <a:rPr kumimoji="1" lang="en-US" altLang="ja-JP" sz="1100"/>
                        <a:t>3</a:t>
                      </a:r>
                      <a:endParaRPr kumimoji="1" lang="ja-JP" altLang="en-US" sz="1100"/>
                    </a:p>
                  </a:txBody>
                  <a:tcPr/>
                </a:tc>
                <a:tc>
                  <a:txBody>
                    <a:bodyPr/>
                    <a:lstStyle/>
                    <a:p>
                      <a:r>
                        <a:rPr kumimoji="1" lang="ja-JP" altLang="en-US" sz="1100"/>
                        <a:t>クリスタル購入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期間制限あり</a:t>
                      </a:r>
                      <a:r>
                        <a:rPr kumimoji="1" lang="en-US" altLang="ja-JP" sz="1100"/>
                        <a:t>(</a:t>
                      </a:r>
                      <a:r>
                        <a:rPr kumimoji="1" lang="en-US" altLang="ja-JP" sz="1050" b="0" i="0" kern="1200">
                          <a:solidFill>
                            <a:schemeClr val="dk1"/>
                          </a:solidFill>
                          <a:effectLst/>
                          <a:latin typeface="+mn-lt"/>
                          <a:ea typeface="+mn-ea"/>
                          <a:cs typeface="+mn-cs"/>
                        </a:rPr>
                        <a:t>1</a:t>
                      </a:r>
                      <a:r>
                        <a:rPr kumimoji="1" lang="ja-JP" altLang="en-US" sz="1050" b="0" i="0" kern="1200">
                          <a:solidFill>
                            <a:schemeClr val="dk1"/>
                          </a:solidFill>
                          <a:effectLst/>
                          <a:latin typeface="+mn-lt"/>
                          <a:ea typeface="+mn-ea"/>
                          <a:cs typeface="+mn-cs"/>
                        </a:rPr>
                        <a:t>日、</a:t>
                      </a:r>
                      <a:r>
                        <a:rPr kumimoji="1" lang="en-US" altLang="ja-JP" sz="1050" b="0" i="0" kern="1200">
                          <a:solidFill>
                            <a:schemeClr val="dk1"/>
                          </a:solidFill>
                          <a:effectLst/>
                          <a:latin typeface="+mn-lt"/>
                          <a:ea typeface="+mn-ea"/>
                          <a:cs typeface="+mn-cs"/>
                        </a:rPr>
                        <a:t>7</a:t>
                      </a:r>
                      <a:r>
                        <a:rPr kumimoji="1" lang="ja-JP" altLang="en-US" sz="1050" b="0" i="0" kern="1200">
                          <a:solidFill>
                            <a:schemeClr val="dk1"/>
                          </a:solidFill>
                          <a:effectLst/>
                          <a:latin typeface="+mn-lt"/>
                          <a:ea typeface="+mn-ea"/>
                          <a:cs typeface="+mn-cs"/>
                        </a:rPr>
                        <a:t>日、</a:t>
                      </a:r>
                      <a:r>
                        <a:rPr kumimoji="1" lang="en-US" altLang="ja-JP" sz="1050" b="0" i="0" kern="1200">
                          <a:solidFill>
                            <a:schemeClr val="dk1"/>
                          </a:solidFill>
                          <a:effectLst/>
                          <a:latin typeface="+mn-lt"/>
                          <a:ea typeface="+mn-ea"/>
                          <a:cs typeface="+mn-cs"/>
                        </a:rPr>
                        <a:t>30</a:t>
                      </a:r>
                      <a:r>
                        <a:rPr kumimoji="1" lang="ja-JP" altLang="en-US" sz="1050" b="0" i="0" kern="1200">
                          <a:solidFill>
                            <a:schemeClr val="dk1"/>
                          </a:solidFill>
                          <a:effectLst/>
                          <a:latin typeface="+mn-lt"/>
                          <a:ea typeface="+mn-ea"/>
                          <a:cs typeface="+mn-cs"/>
                        </a:rPr>
                        <a:t>日、</a:t>
                      </a:r>
                      <a:r>
                        <a:rPr kumimoji="1" lang="en-US" altLang="ja-JP" sz="1050" b="0" i="0" kern="1200">
                          <a:solidFill>
                            <a:schemeClr val="dk1"/>
                          </a:solidFill>
                          <a:effectLst/>
                          <a:latin typeface="+mn-lt"/>
                          <a:ea typeface="+mn-ea"/>
                          <a:cs typeface="+mn-cs"/>
                        </a:rPr>
                        <a:t>90</a:t>
                      </a:r>
                      <a:r>
                        <a:rPr kumimoji="1" lang="ja-JP" altLang="en-US" sz="1050" b="0" i="0" kern="1200">
                          <a:solidFill>
                            <a:schemeClr val="dk1"/>
                          </a:solidFill>
                          <a:effectLst/>
                          <a:latin typeface="+mn-lt"/>
                          <a:ea typeface="+mn-ea"/>
                          <a:cs typeface="+mn-cs"/>
                        </a:rPr>
                        <a:t>日等</a:t>
                      </a:r>
                      <a:r>
                        <a:rPr kumimoji="1" lang="en-US" altLang="ja-JP" sz="1100"/>
                        <a:t>)</a:t>
                      </a:r>
                      <a:endParaRPr kumimoji="1" lang="ja-JP" altLang="en-US" sz="11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期間に関しては要調整</a:t>
                      </a:r>
                    </a:p>
                  </a:txBody>
                  <a:tcPr/>
                </a:tc>
                <a:extLst>
                  <a:ext uri="{0D108BD9-81ED-4DB2-BD59-A6C34878D82A}">
                    <a16:rowId xmlns:a16="http://schemas.microsoft.com/office/drawing/2014/main" val="470760182"/>
                  </a:ext>
                </a:extLst>
              </a:tr>
              <a:tr h="259080">
                <a:tc>
                  <a:txBody>
                    <a:bodyPr/>
                    <a:lstStyle/>
                    <a:p>
                      <a:r>
                        <a:rPr kumimoji="1" lang="en-US" altLang="ja-JP" sz="1100"/>
                        <a:t>4</a:t>
                      </a:r>
                      <a:endParaRPr kumimoji="1" lang="ja-JP" altLang="en-US" sz="11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期間内にクリスタル購入</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無期限</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a:p>
                  </a:txBody>
                  <a:tcPr/>
                </a:tc>
                <a:extLst>
                  <a:ext uri="{0D108BD9-81ED-4DB2-BD59-A6C34878D82A}">
                    <a16:rowId xmlns:a16="http://schemas.microsoft.com/office/drawing/2014/main" val="2586656584"/>
                  </a:ext>
                </a:extLst>
              </a:tr>
              <a:tr h="259080">
                <a:tc>
                  <a:txBody>
                    <a:bodyPr/>
                    <a:lstStyle/>
                    <a:p>
                      <a:r>
                        <a:rPr kumimoji="1" lang="en-US" altLang="ja-JP" sz="1100"/>
                        <a:t>5</a:t>
                      </a:r>
                      <a:endParaRPr kumimoji="1" lang="ja-JP" altLang="en-US" sz="11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期間内にクリスタル購入</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期間制限あり</a:t>
                      </a:r>
                      <a:r>
                        <a:rPr kumimoji="1" lang="en-US" altLang="ja-JP" sz="1100"/>
                        <a:t>(</a:t>
                      </a:r>
                      <a:r>
                        <a:rPr kumimoji="1" lang="en-US" altLang="ja-JP" sz="1050" b="0" i="0" kern="1200">
                          <a:solidFill>
                            <a:schemeClr val="dk1"/>
                          </a:solidFill>
                          <a:effectLst/>
                          <a:latin typeface="+mn-lt"/>
                          <a:ea typeface="+mn-ea"/>
                          <a:cs typeface="+mn-cs"/>
                        </a:rPr>
                        <a:t>1</a:t>
                      </a:r>
                      <a:r>
                        <a:rPr kumimoji="1" lang="ja-JP" altLang="en-US" sz="1050" b="0" i="0" kern="1200">
                          <a:solidFill>
                            <a:schemeClr val="dk1"/>
                          </a:solidFill>
                          <a:effectLst/>
                          <a:latin typeface="+mn-lt"/>
                          <a:ea typeface="+mn-ea"/>
                          <a:cs typeface="+mn-cs"/>
                        </a:rPr>
                        <a:t>日、</a:t>
                      </a:r>
                      <a:r>
                        <a:rPr kumimoji="1" lang="en-US" altLang="ja-JP" sz="1050" b="0" i="0" kern="1200">
                          <a:solidFill>
                            <a:schemeClr val="dk1"/>
                          </a:solidFill>
                          <a:effectLst/>
                          <a:latin typeface="+mn-lt"/>
                          <a:ea typeface="+mn-ea"/>
                          <a:cs typeface="+mn-cs"/>
                        </a:rPr>
                        <a:t>7</a:t>
                      </a:r>
                      <a:r>
                        <a:rPr kumimoji="1" lang="ja-JP" altLang="en-US" sz="1050" b="0" i="0" kern="1200">
                          <a:solidFill>
                            <a:schemeClr val="dk1"/>
                          </a:solidFill>
                          <a:effectLst/>
                          <a:latin typeface="+mn-lt"/>
                          <a:ea typeface="+mn-ea"/>
                          <a:cs typeface="+mn-cs"/>
                        </a:rPr>
                        <a:t>日、</a:t>
                      </a:r>
                      <a:r>
                        <a:rPr kumimoji="1" lang="en-US" altLang="ja-JP" sz="1050" b="0" i="0" kern="1200">
                          <a:solidFill>
                            <a:schemeClr val="dk1"/>
                          </a:solidFill>
                          <a:effectLst/>
                          <a:latin typeface="+mn-lt"/>
                          <a:ea typeface="+mn-ea"/>
                          <a:cs typeface="+mn-cs"/>
                        </a:rPr>
                        <a:t>30</a:t>
                      </a:r>
                      <a:r>
                        <a:rPr kumimoji="1" lang="ja-JP" altLang="en-US" sz="1050" b="0" i="0" kern="1200">
                          <a:solidFill>
                            <a:schemeClr val="dk1"/>
                          </a:solidFill>
                          <a:effectLst/>
                          <a:latin typeface="+mn-lt"/>
                          <a:ea typeface="+mn-ea"/>
                          <a:cs typeface="+mn-cs"/>
                        </a:rPr>
                        <a:t>日、</a:t>
                      </a:r>
                      <a:r>
                        <a:rPr kumimoji="1" lang="en-US" altLang="ja-JP" sz="1050" b="0" i="0" kern="1200">
                          <a:solidFill>
                            <a:schemeClr val="dk1"/>
                          </a:solidFill>
                          <a:effectLst/>
                          <a:latin typeface="+mn-lt"/>
                          <a:ea typeface="+mn-ea"/>
                          <a:cs typeface="+mn-cs"/>
                        </a:rPr>
                        <a:t>90</a:t>
                      </a:r>
                      <a:r>
                        <a:rPr kumimoji="1" lang="ja-JP" altLang="en-US" sz="1050" b="0" i="0" kern="1200">
                          <a:solidFill>
                            <a:schemeClr val="dk1"/>
                          </a:solidFill>
                          <a:effectLst/>
                          <a:latin typeface="+mn-lt"/>
                          <a:ea typeface="+mn-ea"/>
                          <a:cs typeface="+mn-cs"/>
                        </a:rPr>
                        <a:t>日等</a:t>
                      </a:r>
                      <a:r>
                        <a:rPr kumimoji="1" lang="en-US" altLang="ja-JP" sz="1100"/>
                        <a:t>)</a:t>
                      </a:r>
                      <a:endParaRPr kumimoji="1" lang="ja-JP" altLang="en-US" sz="11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a:p>
                  </a:txBody>
                  <a:tcPr/>
                </a:tc>
                <a:extLst>
                  <a:ext uri="{0D108BD9-81ED-4DB2-BD59-A6C34878D82A}">
                    <a16:rowId xmlns:a16="http://schemas.microsoft.com/office/drawing/2014/main" val="2191588708"/>
                  </a:ext>
                </a:extLst>
              </a:tr>
              <a:tr h="2590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a:t>6</a:t>
                      </a:r>
                      <a:endParaRPr kumimoji="1" lang="ja-JP" altLang="en-US" sz="11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kern="1200">
                          <a:solidFill>
                            <a:schemeClr val="dk1"/>
                          </a:solidFill>
                          <a:effectLst/>
                          <a:latin typeface="+mn-lt"/>
                          <a:ea typeface="+mn-ea"/>
                          <a:cs typeface="+mn-cs"/>
                        </a:rPr>
                        <a:t>サブスク購入特典</a:t>
                      </a:r>
                      <a:endParaRPr kumimoji="1" lang="ja-JP" altLang="en-US" sz="11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サブスクリプション購入期間中</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a:p>
                  </a:txBody>
                  <a:tcPr/>
                </a:tc>
                <a:extLst>
                  <a:ext uri="{0D108BD9-81ED-4DB2-BD59-A6C34878D82A}">
                    <a16:rowId xmlns:a16="http://schemas.microsoft.com/office/drawing/2014/main" val="1640753950"/>
                  </a:ext>
                </a:extLst>
              </a:tr>
              <a:tr h="2590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a:t>7</a:t>
                      </a:r>
                      <a:endParaRPr kumimoji="1" lang="ja-JP" altLang="en-US" sz="11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期間内にチケット交換</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t>期間制限あり</a:t>
                      </a:r>
                      <a:r>
                        <a:rPr kumimoji="1" lang="en-US" altLang="ja-JP" sz="1200"/>
                        <a:t>(</a:t>
                      </a:r>
                      <a:r>
                        <a:rPr kumimoji="1" lang="en-US" altLang="ja-JP" sz="1100" b="0" i="0" kern="1200">
                          <a:solidFill>
                            <a:schemeClr val="dk1"/>
                          </a:solidFill>
                          <a:effectLst/>
                          <a:latin typeface="+mn-lt"/>
                          <a:ea typeface="+mn-ea"/>
                          <a:cs typeface="+mn-cs"/>
                        </a:rPr>
                        <a:t>1</a:t>
                      </a:r>
                      <a:r>
                        <a:rPr kumimoji="1" lang="ja-JP" altLang="en-US" sz="1100" b="0" i="0" kern="1200">
                          <a:solidFill>
                            <a:schemeClr val="dk1"/>
                          </a:solidFill>
                          <a:effectLst/>
                          <a:latin typeface="+mn-lt"/>
                          <a:ea typeface="+mn-ea"/>
                          <a:cs typeface="+mn-cs"/>
                        </a:rPr>
                        <a:t>日、</a:t>
                      </a:r>
                      <a:r>
                        <a:rPr kumimoji="1" lang="en-US" altLang="ja-JP" sz="1100" b="0" i="0" kern="1200">
                          <a:solidFill>
                            <a:schemeClr val="dk1"/>
                          </a:solidFill>
                          <a:effectLst/>
                          <a:latin typeface="+mn-lt"/>
                          <a:ea typeface="+mn-ea"/>
                          <a:cs typeface="+mn-cs"/>
                        </a:rPr>
                        <a:t>7</a:t>
                      </a:r>
                      <a:r>
                        <a:rPr kumimoji="1" lang="ja-JP" altLang="en-US" sz="1100" b="0" i="0" kern="1200">
                          <a:solidFill>
                            <a:schemeClr val="dk1"/>
                          </a:solidFill>
                          <a:effectLst/>
                          <a:latin typeface="+mn-lt"/>
                          <a:ea typeface="+mn-ea"/>
                          <a:cs typeface="+mn-cs"/>
                        </a:rPr>
                        <a:t>日、</a:t>
                      </a:r>
                      <a:r>
                        <a:rPr kumimoji="1" lang="en-US" altLang="ja-JP" sz="1100" b="0" i="0" kern="1200">
                          <a:solidFill>
                            <a:schemeClr val="dk1"/>
                          </a:solidFill>
                          <a:effectLst/>
                          <a:latin typeface="+mn-lt"/>
                          <a:ea typeface="+mn-ea"/>
                          <a:cs typeface="+mn-cs"/>
                        </a:rPr>
                        <a:t>30</a:t>
                      </a:r>
                      <a:r>
                        <a:rPr kumimoji="1" lang="ja-JP" altLang="en-US" sz="1100" b="0" i="0" kern="1200">
                          <a:solidFill>
                            <a:schemeClr val="dk1"/>
                          </a:solidFill>
                          <a:effectLst/>
                          <a:latin typeface="+mn-lt"/>
                          <a:ea typeface="+mn-ea"/>
                          <a:cs typeface="+mn-cs"/>
                        </a:rPr>
                        <a:t>日、</a:t>
                      </a:r>
                      <a:r>
                        <a:rPr kumimoji="1" lang="en-US" altLang="ja-JP" sz="1100" b="0" i="0" kern="1200">
                          <a:solidFill>
                            <a:schemeClr val="dk1"/>
                          </a:solidFill>
                          <a:effectLst/>
                          <a:latin typeface="+mn-lt"/>
                          <a:ea typeface="+mn-ea"/>
                          <a:cs typeface="+mn-cs"/>
                        </a:rPr>
                        <a:t>90</a:t>
                      </a:r>
                      <a:r>
                        <a:rPr kumimoji="1" lang="ja-JP" altLang="en-US" sz="1100" b="0" i="0" kern="1200">
                          <a:solidFill>
                            <a:schemeClr val="dk1"/>
                          </a:solidFill>
                          <a:effectLst/>
                          <a:latin typeface="+mn-lt"/>
                          <a:ea typeface="+mn-ea"/>
                          <a:cs typeface="+mn-cs"/>
                        </a:rPr>
                        <a:t>日等</a:t>
                      </a:r>
                      <a:r>
                        <a:rPr kumimoji="1" lang="en-US" altLang="ja-JP" sz="1200"/>
                        <a:t>)</a:t>
                      </a:r>
                      <a:endParaRPr kumimoji="1" lang="ja-JP" altLang="en-US" sz="12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イベントと絡める想定</a:t>
                      </a:r>
                      <a:endParaRPr kumimoji="1" lang="en-US" altLang="ja-JP" sz="1100"/>
                    </a:p>
                  </a:txBody>
                  <a:tcPr/>
                </a:tc>
                <a:extLst>
                  <a:ext uri="{0D108BD9-81ED-4DB2-BD59-A6C34878D82A}">
                    <a16:rowId xmlns:a16="http://schemas.microsoft.com/office/drawing/2014/main" val="2376912737"/>
                  </a:ext>
                </a:extLst>
              </a:tr>
              <a:tr h="2590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a:t>8</a:t>
                      </a:r>
                      <a:endParaRPr kumimoji="1" lang="ja-JP" altLang="en-US" sz="11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期間内にチケット交換</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無期限</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a:p>
                  </a:txBody>
                  <a:tcPr/>
                </a:tc>
                <a:extLst>
                  <a:ext uri="{0D108BD9-81ED-4DB2-BD59-A6C34878D82A}">
                    <a16:rowId xmlns:a16="http://schemas.microsoft.com/office/drawing/2014/main" val="2863860724"/>
                  </a:ext>
                </a:extLst>
              </a:tr>
            </a:tbl>
          </a:graphicData>
        </a:graphic>
      </p:graphicFrame>
      <p:sp>
        <p:nvSpPr>
          <p:cNvPr id="10" name="テキスト ボックス 9">
            <a:extLst>
              <a:ext uri="{FF2B5EF4-FFF2-40B4-BE49-F238E27FC236}">
                <a16:creationId xmlns:a16="http://schemas.microsoft.com/office/drawing/2014/main" id="{5C399CF6-43B0-4E27-BC9B-B0B30B794279}"/>
              </a:ext>
            </a:extLst>
          </p:cNvPr>
          <p:cNvSpPr txBox="1"/>
          <p:nvPr/>
        </p:nvSpPr>
        <p:spPr>
          <a:xfrm>
            <a:off x="414683" y="5388409"/>
            <a:ext cx="6362639" cy="307777"/>
          </a:xfrm>
          <a:prstGeom prst="rect">
            <a:avLst/>
          </a:prstGeom>
          <a:noFill/>
        </p:spPr>
        <p:txBody>
          <a:bodyPr wrap="none" rtlCol="0">
            <a:spAutoFit/>
          </a:bodyPr>
          <a:lstStyle/>
          <a:p>
            <a:r>
              <a:rPr kumimoji="1" lang="ja-JP" altLang="en-US" sz="1400" b="1">
                <a:latin typeface="+mn-ea"/>
              </a:rPr>
              <a:t>●サブスクリプション課金によるお風呂の増加について</a:t>
            </a:r>
            <a:r>
              <a:rPr kumimoji="1" lang="en-US" altLang="ja-JP" sz="1400" b="1">
                <a:solidFill>
                  <a:srgbClr val="FF0000"/>
                </a:solidFill>
                <a:latin typeface="+mn-ea"/>
              </a:rPr>
              <a:t>(20200122</a:t>
            </a:r>
            <a:r>
              <a:rPr kumimoji="1" lang="ja-JP" altLang="en-US" sz="1400" b="1">
                <a:solidFill>
                  <a:srgbClr val="FF0000"/>
                </a:solidFill>
                <a:latin typeface="+mn-ea"/>
              </a:rPr>
              <a:t>追記</a:t>
            </a:r>
            <a:r>
              <a:rPr kumimoji="1" lang="en-US" altLang="ja-JP" sz="1400" b="1">
                <a:solidFill>
                  <a:srgbClr val="FF0000"/>
                </a:solidFill>
                <a:latin typeface="+mn-ea"/>
              </a:rPr>
              <a:t>)</a:t>
            </a:r>
          </a:p>
        </p:txBody>
      </p:sp>
      <p:sp>
        <p:nvSpPr>
          <p:cNvPr id="11" name="テキスト ボックス 10">
            <a:extLst>
              <a:ext uri="{FF2B5EF4-FFF2-40B4-BE49-F238E27FC236}">
                <a16:creationId xmlns:a16="http://schemas.microsoft.com/office/drawing/2014/main" id="{A3CE387D-0CFC-4411-B7BF-14501C20F41F}"/>
              </a:ext>
            </a:extLst>
          </p:cNvPr>
          <p:cNvSpPr txBox="1"/>
          <p:nvPr/>
        </p:nvSpPr>
        <p:spPr>
          <a:xfrm>
            <a:off x="591845" y="5721053"/>
            <a:ext cx="6468437" cy="553998"/>
          </a:xfrm>
          <a:prstGeom prst="rect">
            <a:avLst/>
          </a:prstGeom>
          <a:noFill/>
        </p:spPr>
        <p:txBody>
          <a:bodyPr wrap="none" rtlCol="0">
            <a:spAutoFit/>
          </a:bodyPr>
          <a:lstStyle/>
          <a:p>
            <a:r>
              <a:rPr kumimoji="1" lang="ja-JP" altLang="en-US" sz="1000">
                <a:latin typeface="+mn-ea"/>
              </a:rPr>
              <a:t>サブスクリプション課金を行ったユーザーにはサブスクリプション期間内でのみ使用できるお風呂を与える。</a:t>
            </a:r>
            <a:endParaRPr kumimoji="1" lang="en-US" altLang="ja-JP" sz="1000">
              <a:latin typeface="+mn-ea"/>
            </a:endParaRPr>
          </a:p>
          <a:p>
            <a:r>
              <a:rPr kumimoji="1" lang="ja-JP" altLang="en-US" sz="1000">
                <a:latin typeface="+mn-ea"/>
              </a:rPr>
              <a:t>サブスクリプションが終了した時点でそのお風呂は使用できない状態にさせる。</a:t>
            </a:r>
            <a:endParaRPr kumimoji="1" lang="en-US" altLang="ja-JP" sz="1000">
              <a:latin typeface="+mn-ea"/>
            </a:endParaRPr>
          </a:p>
          <a:p>
            <a:endParaRPr kumimoji="1" lang="en-US" altLang="ja-JP" sz="1000">
              <a:latin typeface="+mn-ea"/>
            </a:endParaRPr>
          </a:p>
        </p:txBody>
      </p:sp>
    </p:spTree>
    <p:extLst>
      <p:ext uri="{BB962C8B-B14F-4D97-AF65-F5344CB8AC3E}">
        <p14:creationId xmlns:p14="http://schemas.microsoft.com/office/powerpoint/2010/main" val="107214005"/>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A4E3888-E19A-46C2-AAB2-CCE40C01D5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96febf-2773-4faf-ae76-6dee2362d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58F9383-CE02-4F90-A447-D4C72F028689}">
  <ds:schemaRefs>
    <ds:schemaRef ds:uri="http://schemas.microsoft.com/sharepoint/v3/contenttype/forms"/>
  </ds:schemaRefs>
</ds:datastoreItem>
</file>

<file path=customXml/itemProps3.xml><?xml version="1.0" encoding="utf-8"?>
<ds:datastoreItem xmlns:ds="http://schemas.openxmlformats.org/officeDocument/2006/customXml" ds:itemID="{A3D82C8D-727D-4335-9F5A-CECFCEF95ECB}">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85</TotalTime>
  <Words>3324</Words>
  <Application>Microsoft Office PowerPoint</Application>
  <PresentationFormat>画面に合わせる (4:3)</PresentationFormat>
  <Paragraphs>748</Paragraphs>
  <Slides>21</Slides>
  <Notes>0</Notes>
  <HiddenSlides>0</HiddenSlides>
  <MMClips>0</MMClips>
  <ScaleCrop>false</ScaleCrop>
  <HeadingPairs>
    <vt:vector size="4" baseType="variant">
      <vt:variant>
        <vt:lpstr>テーマ</vt:lpstr>
      </vt:variant>
      <vt:variant>
        <vt:i4>1</vt:i4>
      </vt:variant>
      <vt:variant>
        <vt:lpstr>スライド タイトル</vt:lpstr>
      </vt:variant>
      <vt:variant>
        <vt:i4>21</vt:i4>
      </vt:variant>
    </vt:vector>
  </HeadingPairs>
  <TitlesOfParts>
    <vt:vector size="22" baseType="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 </cp:lastModifiedBy>
  <cp:revision>2</cp:revision>
  <dcterms:created xsi:type="dcterms:W3CDTF">2019-06-27T02:30:15Z</dcterms:created>
  <dcterms:modified xsi:type="dcterms:W3CDTF">2020-03-12T04:04:03Z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